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7"/>
    <p:restoredTop sz="94696"/>
  </p:normalViewPr>
  <p:slideViewPr>
    <p:cSldViewPr snapToGrid="0" snapToObjects="1">
      <p:cViewPr varScale="1">
        <p:scale>
          <a:sx n="178" d="100"/>
          <a:sy n="178" d="100"/>
        </p:scale>
        <p:origin x="192"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1206-BE99-E349-A3C3-5C3BCC7EC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1C58E2-2D74-754E-9EE4-238DBE8F21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68C935-601E-CB40-A2BB-6F5778F8A324}"/>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98C5EA83-C809-2F4D-A6DE-1A0BEF6D9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FFA72-42CF-4A46-8EF8-2FBB1685F55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810571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249C-FEC0-3140-968B-7C47A7577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CA78EC-3F35-F243-B3FC-C5E381CCC5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5F632-D80E-784D-8BB5-5BB38B52CDDE}"/>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8134A841-59BF-ED4E-83A7-09C2A47BD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CD34F-7788-7846-A1B9-764023B54F7A}"/>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3375942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12DC10-A2A6-434F-8C28-19D13C5182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744874-7737-644B-B8D7-B232FCA7B9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6D98B-93BC-A348-B3A7-0F985096A4D0}"/>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C5DE4518-3B42-0646-AD74-B1AC0303E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D2CD5-FD8D-9C48-A6A8-B447F9076ECB}"/>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670938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140D-8DAF-E345-9BFA-D78C53382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282B82-9BDB-1849-80E2-7C217E2C80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D085E-32DF-1649-813C-6D04B3BDBB2D}"/>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463385AE-11E6-8E47-B22D-018A49002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238EE-B978-3C49-893D-19A04F9F746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25933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E643-E4AC-7044-9EDE-B2B09DD63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16B9F-B63E-B84C-87B9-E68D07CD4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8A0B8-E7DF-7D45-9BB1-DC860F6333D1}"/>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C9B79C3F-E9E8-5F47-8AB7-D0D032098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2D7A9-4501-614A-9960-F35224CEBB1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20158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A539-A4EB-314A-90BD-58A8D81C5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A6988-B668-E246-A8B5-695F5E0C829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359AA0-C5A5-184A-8EF1-BF2500BEFF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C2B62E-4A2D-A241-A446-F16466CA0134}"/>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6" name="Footer Placeholder 5">
            <a:extLst>
              <a:ext uri="{FF2B5EF4-FFF2-40B4-BE49-F238E27FC236}">
                <a16:creationId xmlns:a16="http://schemas.microsoft.com/office/drawing/2014/main" id="{05B22FB7-AA65-8542-AD41-796B15AA4A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66C36-2974-1E4A-8E81-9864E6DFF1B0}"/>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34045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3A5C-18DE-F140-A893-AB9EAFE95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07958D-B367-BE46-BFE6-DA89C0904A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01A098-17E9-B243-8EF8-2756A8FAAB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F4043F-9FB6-194E-AD22-A1F19FD7F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7A7495-751D-8D4D-B786-C7A6CD3772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AFB0DB-A199-F341-9ABC-5E8F2712E659}"/>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8" name="Footer Placeholder 7">
            <a:extLst>
              <a:ext uri="{FF2B5EF4-FFF2-40B4-BE49-F238E27FC236}">
                <a16:creationId xmlns:a16="http://schemas.microsoft.com/office/drawing/2014/main" id="{6D44EBA5-1260-7C40-8602-0717DB626F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3ADAD6-E067-DC47-B6EE-44F4809C4AC4}"/>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49394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3F527-E13C-2B4C-AB55-D277936490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6D08D-BFC7-7047-A665-1565EF16782C}"/>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4" name="Footer Placeholder 3">
            <a:extLst>
              <a:ext uri="{FF2B5EF4-FFF2-40B4-BE49-F238E27FC236}">
                <a16:creationId xmlns:a16="http://schemas.microsoft.com/office/drawing/2014/main" id="{9354C033-2EAE-5F46-99BB-C9C6622E5A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644DA-DDC5-394F-8CB8-B13FD6856FC2}"/>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835759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4A0734-D8B1-AE43-ADA0-A8ED6879568B}"/>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3" name="Footer Placeholder 2">
            <a:extLst>
              <a:ext uri="{FF2B5EF4-FFF2-40B4-BE49-F238E27FC236}">
                <a16:creationId xmlns:a16="http://schemas.microsoft.com/office/drawing/2014/main" id="{5BE40F82-201D-8E4A-9F22-838A8DEFA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AB498E-4F0E-064E-9A9B-CD1403C7372E}"/>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380686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92CC-C55A-E24E-9560-4C7405BB6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071D6-BB32-5744-B701-7017F4691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BD5A06-1C0B-764D-8E52-1DFA49AA5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75F9BA-C019-1E42-A4A4-6CB0757115F7}"/>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6" name="Footer Placeholder 5">
            <a:extLst>
              <a:ext uri="{FF2B5EF4-FFF2-40B4-BE49-F238E27FC236}">
                <a16:creationId xmlns:a16="http://schemas.microsoft.com/office/drawing/2014/main" id="{656F82B9-67C0-5442-A2DF-454CD8BA6F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79EE1-C6DB-8F4E-874F-E5D444B7CF71}"/>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1444933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363B-7CA2-5448-950E-185D0A9570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E5DF7B-22E9-FA43-B28A-AEEFE5319A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7A45C-2639-694B-8834-A38C527B4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297BE-58FF-B741-81B5-77B9A8294DCB}"/>
              </a:ext>
            </a:extLst>
          </p:cNvPr>
          <p:cNvSpPr>
            <a:spLocks noGrp="1"/>
          </p:cNvSpPr>
          <p:nvPr>
            <p:ph type="dt" sz="half" idx="10"/>
          </p:nvPr>
        </p:nvSpPr>
        <p:spPr/>
        <p:txBody>
          <a:bodyPr/>
          <a:lstStyle/>
          <a:p>
            <a:fld id="{65F8AE6C-12C3-524F-BEB1-7CA1FAFBC4C3}" type="datetimeFigureOut">
              <a:rPr lang="en-US" smtClean="0"/>
              <a:t>12/1/20</a:t>
            </a:fld>
            <a:endParaRPr lang="en-US"/>
          </a:p>
        </p:txBody>
      </p:sp>
      <p:sp>
        <p:nvSpPr>
          <p:cNvPr id="6" name="Footer Placeholder 5">
            <a:extLst>
              <a:ext uri="{FF2B5EF4-FFF2-40B4-BE49-F238E27FC236}">
                <a16:creationId xmlns:a16="http://schemas.microsoft.com/office/drawing/2014/main" id="{104ED5EC-62E3-A44B-A246-A20F887232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66074-A659-9B42-8759-EE54609E96F7}"/>
              </a:ext>
            </a:extLst>
          </p:cNvPr>
          <p:cNvSpPr>
            <a:spLocks noGrp="1"/>
          </p:cNvSpPr>
          <p:nvPr>
            <p:ph type="sldNum" sz="quarter" idx="12"/>
          </p:nvPr>
        </p:nvSpPr>
        <p:spPr/>
        <p:txBody>
          <a:bodyPr/>
          <a:lstStyle/>
          <a:p>
            <a:fld id="{A4BD5FBB-34E0-BC4B-BB5D-7C298D29AFA9}" type="slidenum">
              <a:rPr lang="en-US" smtClean="0"/>
              <a:t>‹#›</a:t>
            </a:fld>
            <a:endParaRPr lang="en-US"/>
          </a:p>
        </p:txBody>
      </p:sp>
    </p:spTree>
    <p:extLst>
      <p:ext uri="{BB962C8B-B14F-4D97-AF65-F5344CB8AC3E}">
        <p14:creationId xmlns:p14="http://schemas.microsoft.com/office/powerpoint/2010/main" val="366561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509B2-7283-9C44-A6D2-51D18CD2D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E3BEA-F24A-874B-853B-2F0A791BD7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E11A-8E65-3045-AB2E-AC3F64FB8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F8AE6C-12C3-524F-BEB1-7CA1FAFBC4C3}" type="datetimeFigureOut">
              <a:rPr lang="en-US" smtClean="0"/>
              <a:t>12/1/20</a:t>
            </a:fld>
            <a:endParaRPr lang="en-US"/>
          </a:p>
        </p:txBody>
      </p:sp>
      <p:sp>
        <p:nvSpPr>
          <p:cNvPr id="5" name="Footer Placeholder 4">
            <a:extLst>
              <a:ext uri="{FF2B5EF4-FFF2-40B4-BE49-F238E27FC236}">
                <a16:creationId xmlns:a16="http://schemas.microsoft.com/office/drawing/2014/main" id="{4F00BD69-052E-1545-8FBA-F1196AFB6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AF61AA-FC70-1F4E-8B39-5EA6CE26C1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D5FBB-34E0-BC4B-BB5D-7C298D29AFA9}" type="slidenum">
              <a:rPr lang="en-US" smtClean="0"/>
              <a:t>‹#›</a:t>
            </a:fld>
            <a:endParaRPr lang="en-US"/>
          </a:p>
        </p:txBody>
      </p:sp>
    </p:spTree>
    <p:extLst>
      <p:ext uri="{BB962C8B-B14F-4D97-AF65-F5344CB8AC3E}">
        <p14:creationId xmlns:p14="http://schemas.microsoft.com/office/powerpoint/2010/main" val="3082833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faroukabdelmagied/Web-Scraping-Project-NYC"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hyperlink" Target="https://rocketleague.tracker.network/rocket-league/leaderboards/stats/all/Goals?page=1&amp;playlist=1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2BAB-8395-004C-9132-18ED66560DA3}"/>
              </a:ext>
            </a:extLst>
          </p:cNvPr>
          <p:cNvSpPr>
            <a:spLocks noGrp="1"/>
          </p:cNvSpPr>
          <p:nvPr>
            <p:ph type="ctrTitle"/>
          </p:nvPr>
        </p:nvSpPr>
        <p:spPr/>
        <p:txBody>
          <a:bodyPr/>
          <a:lstStyle/>
          <a:p>
            <a:r>
              <a:rPr lang="en-US" dirty="0"/>
              <a:t>Rocket League Scrapy </a:t>
            </a:r>
            <a:br>
              <a:rPr lang="en-US" dirty="0"/>
            </a:br>
            <a:r>
              <a:rPr lang="en-US" dirty="0"/>
              <a:t>Project</a:t>
            </a:r>
          </a:p>
        </p:txBody>
      </p:sp>
      <p:sp>
        <p:nvSpPr>
          <p:cNvPr id="3" name="Subtitle 2">
            <a:extLst>
              <a:ext uri="{FF2B5EF4-FFF2-40B4-BE49-F238E27FC236}">
                <a16:creationId xmlns:a16="http://schemas.microsoft.com/office/drawing/2014/main" id="{64F4E6BD-E701-6742-9AAB-F45BC12AEADC}"/>
              </a:ext>
            </a:extLst>
          </p:cNvPr>
          <p:cNvSpPr>
            <a:spLocks noGrp="1"/>
          </p:cNvSpPr>
          <p:nvPr>
            <p:ph type="subTitle" idx="1"/>
          </p:nvPr>
        </p:nvSpPr>
        <p:spPr/>
        <p:txBody>
          <a:bodyPr/>
          <a:lstStyle/>
          <a:p>
            <a:r>
              <a:rPr lang="en-US" dirty="0"/>
              <a:t>Farouk Abdel </a:t>
            </a:r>
            <a:r>
              <a:rPr lang="en-US" dirty="0" err="1"/>
              <a:t>Magied</a:t>
            </a:r>
            <a:endParaRPr lang="en-US" dirty="0"/>
          </a:p>
        </p:txBody>
      </p:sp>
    </p:spTree>
    <p:extLst>
      <p:ext uri="{BB962C8B-B14F-4D97-AF65-F5344CB8AC3E}">
        <p14:creationId xmlns:p14="http://schemas.microsoft.com/office/powerpoint/2010/main" val="7768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AB1C-2D3A-0F4F-BA05-1D70CDB1BE5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B17C00D-0FFA-E441-BBEB-18E6D3EE3F66}"/>
              </a:ext>
            </a:extLst>
          </p:cNvPr>
          <p:cNvSpPr>
            <a:spLocks noGrp="1"/>
          </p:cNvSpPr>
          <p:nvPr>
            <p:ph idx="1"/>
          </p:nvPr>
        </p:nvSpPr>
        <p:spPr>
          <a:xfrm>
            <a:off x="838200" y="1690688"/>
            <a:ext cx="10515600" cy="4351338"/>
          </a:xfrm>
        </p:spPr>
        <p:txBody>
          <a:bodyPr/>
          <a:lstStyle/>
          <a:p>
            <a:r>
              <a:rPr lang="en-US" i="1" u="sng" dirty="0"/>
              <a:t>How as a professional rocket league player can I move up the ranks on the leaderboards?</a:t>
            </a:r>
          </a:p>
          <a:p>
            <a:pPr marL="914400" lvl="1" indent="-457200">
              <a:buFont typeface="+mj-lt"/>
              <a:buAutoNum type="arabicPeriod"/>
            </a:pPr>
            <a:r>
              <a:rPr lang="en-US" dirty="0"/>
              <a:t>Score more Goals</a:t>
            </a:r>
          </a:p>
          <a:p>
            <a:pPr marL="914400" lvl="1" indent="-457200">
              <a:buFont typeface="+mj-lt"/>
              <a:buAutoNum type="arabicPeriod"/>
            </a:pPr>
            <a:r>
              <a:rPr lang="en-US" dirty="0"/>
              <a:t>Have a high frequency of Shots on the intended target</a:t>
            </a:r>
          </a:p>
          <a:p>
            <a:pPr marL="914400" lvl="1" indent="-457200">
              <a:buFont typeface="+mj-lt"/>
              <a:buAutoNum type="arabicPeriod"/>
            </a:pPr>
            <a:r>
              <a:rPr lang="en-US" dirty="0"/>
              <a:t>Don’t Ignore your defensive play, as the more Saves you have the more Wins you achieve, and the more wins you achieve the closer you move to the top of the leaderboards.</a:t>
            </a:r>
            <a:r>
              <a:rPr lang="en-US" i="1" u="sng" dirty="0"/>
              <a:t> </a:t>
            </a:r>
          </a:p>
          <a:p>
            <a:r>
              <a:rPr lang="en-US" i="1" u="sng" dirty="0"/>
              <a:t>What it takes to be in the top 1%?</a:t>
            </a:r>
          </a:p>
          <a:p>
            <a:pPr marL="457200" lvl="1" indent="0">
              <a:buNone/>
            </a:pPr>
            <a:endParaRPr lang="en-US" dirty="0"/>
          </a:p>
        </p:txBody>
      </p:sp>
      <p:graphicFrame>
        <p:nvGraphicFramePr>
          <p:cNvPr id="7" name="Table 6">
            <a:extLst>
              <a:ext uri="{FF2B5EF4-FFF2-40B4-BE49-F238E27FC236}">
                <a16:creationId xmlns:a16="http://schemas.microsoft.com/office/drawing/2014/main" id="{2DF17A19-65EC-2149-9042-A2B93471043B}"/>
              </a:ext>
            </a:extLst>
          </p:cNvPr>
          <p:cNvGraphicFramePr>
            <a:graphicFrameLocks noGrp="1"/>
          </p:cNvGraphicFramePr>
          <p:nvPr>
            <p:extLst>
              <p:ext uri="{D42A27DB-BD31-4B8C-83A1-F6EECF244321}">
                <p14:modId xmlns:p14="http://schemas.microsoft.com/office/powerpoint/2010/main" val="2135837490"/>
              </p:ext>
            </p:extLst>
          </p:nvPr>
        </p:nvGraphicFramePr>
        <p:xfrm>
          <a:off x="3831590" y="5055630"/>
          <a:ext cx="4528820" cy="1104900"/>
        </p:xfrm>
        <a:graphic>
          <a:graphicData uri="http://schemas.openxmlformats.org/drawingml/2006/table">
            <a:tbl>
              <a:tblPr firstRow="1" firstCol="1" bandRow="1"/>
              <a:tblGrid>
                <a:gridCol w="2264410">
                  <a:extLst>
                    <a:ext uri="{9D8B030D-6E8A-4147-A177-3AD203B41FA5}">
                      <a16:colId xmlns:a16="http://schemas.microsoft.com/office/drawing/2014/main" val="2872730587"/>
                    </a:ext>
                  </a:extLst>
                </a:gridCol>
                <a:gridCol w="2264410">
                  <a:extLst>
                    <a:ext uri="{9D8B030D-6E8A-4147-A177-3AD203B41FA5}">
                      <a16:colId xmlns:a16="http://schemas.microsoft.com/office/drawing/2014/main" val="788338485"/>
                    </a:ext>
                  </a:extLst>
                </a:gridCol>
              </a:tblGrid>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Goals Scored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29,131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8964890"/>
                  </a:ext>
                </a:extLst>
              </a:tr>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Wins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10,545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45083"/>
                  </a:ext>
                </a:extLst>
              </a:tr>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Shots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60,830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8484233"/>
                  </a:ext>
                </a:extLst>
              </a:tr>
              <a:tr h="190500">
                <a:tc>
                  <a:txBody>
                    <a:bodyPr/>
                    <a:lstStyle/>
                    <a:p>
                      <a:pPr algn="ctr">
                        <a:spcAft>
                          <a:spcPts val="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Assists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10,419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082124"/>
                  </a:ext>
                </a:extLst>
              </a:tr>
              <a:tr h="1778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Saves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20,436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940200"/>
                  </a:ext>
                </a:extLst>
              </a:tr>
              <a:tr h="165100">
                <a:tc>
                  <a:txBody>
                    <a:bodyPr/>
                    <a:lstStyle/>
                    <a:p>
                      <a:pPr algn="ctr">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MVPs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4,714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8152624"/>
                  </a:ext>
                </a:extLst>
              </a:tr>
            </a:tbl>
          </a:graphicData>
        </a:graphic>
      </p:graphicFrame>
      <p:sp>
        <p:nvSpPr>
          <p:cNvPr id="8" name="TextBox 7">
            <a:extLst>
              <a:ext uri="{FF2B5EF4-FFF2-40B4-BE49-F238E27FC236}">
                <a16:creationId xmlns:a16="http://schemas.microsoft.com/office/drawing/2014/main" id="{0CEB3815-5F68-4E4D-B751-D0A6FA04F89F}"/>
              </a:ext>
            </a:extLst>
          </p:cNvPr>
          <p:cNvSpPr txBox="1"/>
          <p:nvPr/>
        </p:nvSpPr>
        <p:spPr>
          <a:xfrm>
            <a:off x="4999534" y="6118650"/>
            <a:ext cx="2192932" cy="200055"/>
          </a:xfrm>
          <a:prstGeom prst="rect">
            <a:avLst/>
          </a:prstGeom>
          <a:noFill/>
        </p:spPr>
        <p:txBody>
          <a:bodyPr wrap="square" rtlCol="0">
            <a:spAutoFit/>
          </a:bodyPr>
          <a:lstStyle/>
          <a:p>
            <a:pPr algn="ctr"/>
            <a:r>
              <a:rPr lang="en-US" sz="700" b="1" i="1" u="sng" dirty="0"/>
              <a:t>Mean values are represented</a:t>
            </a:r>
          </a:p>
        </p:txBody>
      </p:sp>
    </p:spTree>
    <p:extLst>
      <p:ext uri="{BB962C8B-B14F-4D97-AF65-F5344CB8AC3E}">
        <p14:creationId xmlns:p14="http://schemas.microsoft.com/office/powerpoint/2010/main" val="3091405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1B3B2-22E6-3546-AD5C-3DD101C08D55}"/>
              </a:ext>
            </a:extLst>
          </p:cNvPr>
          <p:cNvSpPr>
            <a:spLocks noGrp="1"/>
          </p:cNvSpPr>
          <p:nvPr>
            <p:ph type="title"/>
          </p:nvPr>
        </p:nvSpPr>
        <p:spPr>
          <a:xfrm>
            <a:off x="838200" y="365125"/>
            <a:ext cx="10515600" cy="1325563"/>
          </a:xfrm>
        </p:spPr>
        <p:txBody>
          <a:bodyPr/>
          <a:lstStyle/>
          <a:p>
            <a:pPr algn="ctr"/>
            <a:r>
              <a:rPr lang="en-US" dirty="0"/>
              <a:t>Is this on GitHub?  </a:t>
            </a:r>
          </a:p>
        </p:txBody>
      </p:sp>
      <p:sp>
        <p:nvSpPr>
          <p:cNvPr id="5" name="Rectangle 4">
            <a:extLst>
              <a:ext uri="{FF2B5EF4-FFF2-40B4-BE49-F238E27FC236}">
                <a16:creationId xmlns:a16="http://schemas.microsoft.com/office/drawing/2014/main" id="{BC480201-C6A0-2747-980F-4D0119C9EEB1}"/>
              </a:ext>
            </a:extLst>
          </p:cNvPr>
          <p:cNvSpPr/>
          <p:nvPr/>
        </p:nvSpPr>
        <p:spPr>
          <a:xfrm>
            <a:off x="2431561" y="4451451"/>
            <a:ext cx="7475147" cy="369332"/>
          </a:xfrm>
          <a:prstGeom prst="rect">
            <a:avLst/>
          </a:prstGeom>
        </p:spPr>
        <p:txBody>
          <a:bodyPr wrap="square">
            <a:spAutoFit/>
          </a:bodyPr>
          <a:lstStyle/>
          <a:p>
            <a:pPr algn="ctr"/>
            <a:r>
              <a:rPr lang="en-US" dirty="0">
                <a:hlinkClick r:id="rId2"/>
              </a:rPr>
              <a:t>https://github.com/faroukabdelmagied/Web-Scraping-Project-NYC</a:t>
            </a:r>
            <a:endParaRPr lang="en-US" dirty="0"/>
          </a:p>
        </p:txBody>
      </p:sp>
      <p:pic>
        <p:nvPicPr>
          <p:cNvPr id="8" name="Picture 7">
            <a:extLst>
              <a:ext uri="{FF2B5EF4-FFF2-40B4-BE49-F238E27FC236}">
                <a16:creationId xmlns:a16="http://schemas.microsoft.com/office/drawing/2014/main" id="{985315FA-B131-5649-A430-29B907DAD14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6465" y="1791062"/>
            <a:ext cx="11599069" cy="2018034"/>
          </a:xfrm>
          <a:prstGeom prst="rect">
            <a:avLst/>
          </a:prstGeom>
        </p:spPr>
      </p:pic>
    </p:spTree>
    <p:extLst>
      <p:ext uri="{BB962C8B-B14F-4D97-AF65-F5344CB8AC3E}">
        <p14:creationId xmlns:p14="http://schemas.microsoft.com/office/powerpoint/2010/main" val="16409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85E7E-B977-E047-93B0-9C2A0CAFD060}"/>
              </a:ext>
            </a:extLst>
          </p:cNvPr>
          <p:cNvPicPr>
            <a:picLocks noChangeAspect="1"/>
          </p:cNvPicPr>
          <p:nvPr/>
        </p:nvPicPr>
        <p:blipFill>
          <a:blip r:embed="rId2"/>
          <a:stretch>
            <a:fillRect/>
          </a:stretch>
        </p:blipFill>
        <p:spPr>
          <a:xfrm>
            <a:off x="6096000" y="1643903"/>
            <a:ext cx="5199527" cy="2924734"/>
          </a:xfrm>
          <a:prstGeom prst="rect">
            <a:avLst/>
          </a:prstGeom>
        </p:spPr>
      </p:pic>
      <p:pic>
        <p:nvPicPr>
          <p:cNvPr id="5" name="Picture 4">
            <a:extLst>
              <a:ext uri="{FF2B5EF4-FFF2-40B4-BE49-F238E27FC236}">
                <a16:creationId xmlns:a16="http://schemas.microsoft.com/office/drawing/2014/main" id="{2B9372D9-100A-7948-A92B-0F0F7AF98F1F}"/>
              </a:ext>
            </a:extLst>
          </p:cNvPr>
          <p:cNvPicPr>
            <a:picLocks noChangeAspect="1"/>
          </p:cNvPicPr>
          <p:nvPr/>
        </p:nvPicPr>
        <p:blipFill>
          <a:blip r:embed="rId3"/>
          <a:stretch>
            <a:fillRect/>
          </a:stretch>
        </p:blipFill>
        <p:spPr>
          <a:xfrm>
            <a:off x="1386305" y="776567"/>
            <a:ext cx="3220324" cy="4659406"/>
          </a:xfrm>
          <a:prstGeom prst="rect">
            <a:avLst/>
          </a:prstGeom>
        </p:spPr>
      </p:pic>
      <p:sp>
        <p:nvSpPr>
          <p:cNvPr id="6" name="TextBox 5">
            <a:extLst>
              <a:ext uri="{FF2B5EF4-FFF2-40B4-BE49-F238E27FC236}">
                <a16:creationId xmlns:a16="http://schemas.microsoft.com/office/drawing/2014/main" id="{7B4DB85D-8179-B541-AF22-4034468E5ABE}"/>
              </a:ext>
            </a:extLst>
          </p:cNvPr>
          <p:cNvSpPr txBox="1"/>
          <p:nvPr/>
        </p:nvSpPr>
        <p:spPr>
          <a:xfrm>
            <a:off x="1295414" y="5380672"/>
            <a:ext cx="3402106" cy="1200329"/>
          </a:xfrm>
          <a:prstGeom prst="rect">
            <a:avLst/>
          </a:prstGeom>
          <a:noFill/>
        </p:spPr>
        <p:txBody>
          <a:bodyPr wrap="square" rtlCol="0">
            <a:spAutoFit/>
          </a:bodyPr>
          <a:lstStyle/>
          <a:p>
            <a:pPr algn="ctr"/>
            <a:r>
              <a:rPr lang="en-US" sz="1600" b="1" dirty="0"/>
              <a:t>Existing Game Modes</a:t>
            </a:r>
          </a:p>
          <a:p>
            <a:pPr algn="ctr"/>
            <a:r>
              <a:rPr lang="en-US" sz="1400" dirty="0"/>
              <a:t>1 Vs 1</a:t>
            </a:r>
          </a:p>
          <a:p>
            <a:pPr algn="ctr"/>
            <a:r>
              <a:rPr lang="en-US" sz="1400" dirty="0"/>
              <a:t>2 Vs 2</a:t>
            </a:r>
          </a:p>
          <a:p>
            <a:pPr algn="ctr"/>
            <a:r>
              <a:rPr lang="en-US" sz="1400" dirty="0"/>
              <a:t>3 Vs 3 </a:t>
            </a:r>
          </a:p>
          <a:p>
            <a:pPr algn="ctr"/>
            <a:r>
              <a:rPr lang="en-US" sz="1400" dirty="0"/>
              <a:t>4 VS 4</a:t>
            </a:r>
          </a:p>
        </p:txBody>
      </p:sp>
      <p:sp>
        <p:nvSpPr>
          <p:cNvPr id="7" name="TextBox 6">
            <a:extLst>
              <a:ext uri="{FF2B5EF4-FFF2-40B4-BE49-F238E27FC236}">
                <a16:creationId xmlns:a16="http://schemas.microsoft.com/office/drawing/2014/main" id="{3253333B-D8A2-714E-924C-8313BFC3CA1D}"/>
              </a:ext>
            </a:extLst>
          </p:cNvPr>
          <p:cNvSpPr txBox="1"/>
          <p:nvPr/>
        </p:nvSpPr>
        <p:spPr>
          <a:xfrm>
            <a:off x="6994710" y="4968867"/>
            <a:ext cx="3402106" cy="923330"/>
          </a:xfrm>
          <a:prstGeom prst="rect">
            <a:avLst/>
          </a:prstGeom>
          <a:noFill/>
        </p:spPr>
        <p:txBody>
          <a:bodyPr wrap="square" rtlCol="0">
            <a:spAutoFit/>
          </a:bodyPr>
          <a:lstStyle/>
          <a:p>
            <a:r>
              <a:rPr lang="en-US" sz="1600" b="1" dirty="0"/>
              <a:t>Game Format:</a:t>
            </a:r>
            <a:endParaRPr lang="en-US" sz="1400" b="1" dirty="0"/>
          </a:p>
          <a:p>
            <a:pPr marL="285750" indent="-285750">
              <a:buFont typeface="Wingdings" pitchFamily="2" charset="2"/>
              <a:buChar char="§"/>
            </a:pPr>
            <a:r>
              <a:rPr lang="en-US" sz="1300" i="1" dirty="0"/>
              <a:t>Game Time: </a:t>
            </a:r>
            <a:r>
              <a:rPr lang="en-US" sz="1300" dirty="0"/>
              <a:t>5 mins</a:t>
            </a:r>
          </a:p>
          <a:p>
            <a:pPr marL="285750" indent="-285750">
              <a:buFont typeface="Wingdings" pitchFamily="2" charset="2"/>
              <a:buChar char="§"/>
            </a:pPr>
            <a:r>
              <a:rPr lang="en-US" sz="1300" i="1" dirty="0"/>
              <a:t>What happens if there is a draw?</a:t>
            </a:r>
          </a:p>
          <a:p>
            <a:pPr marL="742950" lvl="1" indent="-285750">
              <a:buFont typeface="Arial" panose="020B0604020202020204" pitchFamily="34" charset="0"/>
              <a:buChar char="•"/>
            </a:pPr>
            <a:r>
              <a:rPr lang="en-US" sz="1200" dirty="0"/>
              <a:t>Sudden Death – You either Win OR Lose</a:t>
            </a:r>
          </a:p>
        </p:txBody>
      </p:sp>
      <p:sp>
        <p:nvSpPr>
          <p:cNvPr id="8" name="Title 1">
            <a:extLst>
              <a:ext uri="{FF2B5EF4-FFF2-40B4-BE49-F238E27FC236}">
                <a16:creationId xmlns:a16="http://schemas.microsoft.com/office/drawing/2014/main" id="{C62F3D69-484F-5241-82FF-B8121D661451}"/>
              </a:ext>
            </a:extLst>
          </p:cNvPr>
          <p:cNvSpPr>
            <a:spLocks noGrp="1"/>
          </p:cNvSpPr>
          <p:nvPr>
            <p:ph type="title"/>
          </p:nvPr>
        </p:nvSpPr>
        <p:spPr>
          <a:xfrm>
            <a:off x="6096000" y="501902"/>
            <a:ext cx="5199528" cy="927801"/>
          </a:xfrm>
        </p:spPr>
        <p:txBody>
          <a:bodyPr>
            <a:normAutofit fontScale="90000"/>
          </a:bodyPr>
          <a:lstStyle/>
          <a:p>
            <a:r>
              <a:rPr lang="en-US" dirty="0"/>
              <a:t>What Is Rocket League?</a:t>
            </a:r>
          </a:p>
        </p:txBody>
      </p:sp>
    </p:spTree>
    <p:extLst>
      <p:ext uri="{BB962C8B-B14F-4D97-AF65-F5344CB8AC3E}">
        <p14:creationId xmlns:p14="http://schemas.microsoft.com/office/powerpoint/2010/main" val="134619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735D2-EC16-FE4E-BA97-D9E6CF5934AE}"/>
              </a:ext>
            </a:extLst>
          </p:cNvPr>
          <p:cNvSpPr>
            <a:spLocks noGrp="1"/>
          </p:cNvSpPr>
          <p:nvPr>
            <p:ph type="title"/>
          </p:nvPr>
        </p:nvSpPr>
        <p:spPr>
          <a:xfrm>
            <a:off x="838200" y="0"/>
            <a:ext cx="10515600" cy="1325563"/>
          </a:xfrm>
        </p:spPr>
        <p:txBody>
          <a:bodyPr/>
          <a:lstStyle/>
          <a:p>
            <a:pPr algn="ctr"/>
            <a:r>
              <a:rPr lang="en-US" dirty="0"/>
              <a:t>What is being scraped?</a:t>
            </a:r>
          </a:p>
        </p:txBody>
      </p:sp>
      <p:pic>
        <p:nvPicPr>
          <p:cNvPr id="4" name="Picture 3">
            <a:extLst>
              <a:ext uri="{FF2B5EF4-FFF2-40B4-BE49-F238E27FC236}">
                <a16:creationId xmlns:a16="http://schemas.microsoft.com/office/drawing/2014/main" id="{7EDFF318-1DE4-1744-9A1B-DCB0ACCFB010}"/>
              </a:ext>
            </a:extLst>
          </p:cNvPr>
          <p:cNvPicPr>
            <a:picLocks noChangeAspect="1"/>
          </p:cNvPicPr>
          <p:nvPr/>
        </p:nvPicPr>
        <p:blipFill>
          <a:blip r:embed="rId2"/>
          <a:stretch>
            <a:fillRect/>
          </a:stretch>
        </p:blipFill>
        <p:spPr>
          <a:xfrm>
            <a:off x="1338001" y="1325563"/>
            <a:ext cx="4152366" cy="4891647"/>
          </a:xfrm>
          <a:prstGeom prst="rect">
            <a:avLst/>
          </a:prstGeom>
        </p:spPr>
      </p:pic>
      <p:sp>
        <p:nvSpPr>
          <p:cNvPr id="5" name="Title 1">
            <a:extLst>
              <a:ext uri="{FF2B5EF4-FFF2-40B4-BE49-F238E27FC236}">
                <a16:creationId xmlns:a16="http://schemas.microsoft.com/office/drawing/2014/main" id="{29150980-03D3-EB4B-981B-CDDBFECCF830}"/>
              </a:ext>
            </a:extLst>
          </p:cNvPr>
          <p:cNvSpPr txBox="1">
            <a:spLocks/>
          </p:cNvSpPr>
          <p:nvPr/>
        </p:nvSpPr>
        <p:spPr>
          <a:xfrm>
            <a:off x="471519" y="829882"/>
            <a:ext cx="5885329" cy="567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Leaderboard Page</a:t>
            </a:r>
          </a:p>
        </p:txBody>
      </p:sp>
      <p:pic>
        <p:nvPicPr>
          <p:cNvPr id="7" name="Picture 6">
            <a:extLst>
              <a:ext uri="{FF2B5EF4-FFF2-40B4-BE49-F238E27FC236}">
                <a16:creationId xmlns:a16="http://schemas.microsoft.com/office/drawing/2014/main" id="{32E91A53-1EB1-6C43-A110-BA81B3928046}"/>
              </a:ext>
            </a:extLst>
          </p:cNvPr>
          <p:cNvPicPr>
            <a:picLocks noChangeAspect="1"/>
          </p:cNvPicPr>
          <p:nvPr/>
        </p:nvPicPr>
        <p:blipFill>
          <a:blip r:embed="rId3"/>
          <a:stretch>
            <a:fillRect/>
          </a:stretch>
        </p:blipFill>
        <p:spPr>
          <a:xfrm>
            <a:off x="8551697" y="2687277"/>
            <a:ext cx="1775644" cy="2168218"/>
          </a:xfrm>
          <a:prstGeom prst="rect">
            <a:avLst/>
          </a:prstGeom>
        </p:spPr>
      </p:pic>
      <p:sp>
        <p:nvSpPr>
          <p:cNvPr id="8" name="Title 1">
            <a:extLst>
              <a:ext uri="{FF2B5EF4-FFF2-40B4-BE49-F238E27FC236}">
                <a16:creationId xmlns:a16="http://schemas.microsoft.com/office/drawing/2014/main" id="{FC035AE0-A47C-624E-AF00-15E60DD6AF3E}"/>
              </a:ext>
            </a:extLst>
          </p:cNvPr>
          <p:cNvSpPr txBox="1">
            <a:spLocks/>
          </p:cNvSpPr>
          <p:nvPr/>
        </p:nvSpPr>
        <p:spPr>
          <a:xfrm>
            <a:off x="6496854" y="2187494"/>
            <a:ext cx="5885329" cy="5670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Specific Stats Page</a:t>
            </a:r>
          </a:p>
        </p:txBody>
      </p:sp>
      <p:sp>
        <p:nvSpPr>
          <p:cNvPr id="9" name="Title 1">
            <a:extLst>
              <a:ext uri="{FF2B5EF4-FFF2-40B4-BE49-F238E27FC236}">
                <a16:creationId xmlns:a16="http://schemas.microsoft.com/office/drawing/2014/main" id="{82D1B275-EF8F-A249-A64A-52FF7BFCC367}"/>
              </a:ext>
            </a:extLst>
          </p:cNvPr>
          <p:cNvSpPr txBox="1">
            <a:spLocks/>
          </p:cNvSpPr>
          <p:nvPr/>
        </p:nvSpPr>
        <p:spPr>
          <a:xfrm>
            <a:off x="8520269" y="4855495"/>
            <a:ext cx="1838497" cy="18230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t>For each player </a:t>
            </a:r>
          </a:p>
        </p:txBody>
      </p:sp>
      <p:cxnSp>
        <p:nvCxnSpPr>
          <p:cNvPr id="11" name="Straight Arrow Connector 10">
            <a:extLst>
              <a:ext uri="{FF2B5EF4-FFF2-40B4-BE49-F238E27FC236}">
                <a16:creationId xmlns:a16="http://schemas.microsoft.com/office/drawing/2014/main" id="{C2615C3C-1764-5242-8CA8-338889D3B0BB}"/>
              </a:ext>
            </a:extLst>
          </p:cNvPr>
          <p:cNvCxnSpPr>
            <a:cxnSpLocks/>
          </p:cNvCxnSpPr>
          <p:nvPr/>
        </p:nvCxnSpPr>
        <p:spPr>
          <a:xfrm>
            <a:off x="2289242" y="3771386"/>
            <a:ext cx="6264000"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8036AD0-5F0E-AF41-B566-077B5D52BF0D}"/>
              </a:ext>
            </a:extLst>
          </p:cNvPr>
          <p:cNvSpPr/>
          <p:nvPr/>
        </p:nvSpPr>
        <p:spPr>
          <a:xfrm>
            <a:off x="1238655" y="6194997"/>
            <a:ext cx="4546059" cy="492443"/>
          </a:xfrm>
          <a:prstGeom prst="rect">
            <a:avLst/>
          </a:prstGeom>
        </p:spPr>
        <p:txBody>
          <a:bodyPr wrap="square">
            <a:spAutoFit/>
          </a:bodyPr>
          <a:lstStyle/>
          <a:p>
            <a:r>
              <a:rPr lang="en-US" sz="800" dirty="0">
                <a:hlinkClick r:id="rId4"/>
              </a:rPr>
              <a:t>https://rocketleague.tracker.network/rocket-league/leaderboards/stats/all/Goals?page=1&amp;playlist=11</a:t>
            </a:r>
            <a:endParaRPr lang="en-US" sz="800" dirty="0"/>
          </a:p>
          <a:p>
            <a:endParaRPr lang="en-US" dirty="0"/>
          </a:p>
        </p:txBody>
      </p:sp>
      <p:sp>
        <p:nvSpPr>
          <p:cNvPr id="14" name="TextBox 13">
            <a:extLst>
              <a:ext uri="{FF2B5EF4-FFF2-40B4-BE49-F238E27FC236}">
                <a16:creationId xmlns:a16="http://schemas.microsoft.com/office/drawing/2014/main" id="{FBD699BC-6644-B84C-A03C-5C862FC51BF7}"/>
              </a:ext>
            </a:extLst>
          </p:cNvPr>
          <p:cNvSpPr txBox="1"/>
          <p:nvPr/>
        </p:nvSpPr>
        <p:spPr>
          <a:xfrm>
            <a:off x="6096000" y="5128998"/>
            <a:ext cx="3060693" cy="649918"/>
          </a:xfrm>
          <a:prstGeom prst="rect">
            <a:avLst/>
          </a:prstGeom>
          <a:noFill/>
        </p:spPr>
        <p:txBody>
          <a:bodyPr wrap="square" rtlCol="0">
            <a:spAutoFit/>
          </a:bodyPr>
          <a:lstStyle/>
          <a:p>
            <a:r>
              <a:rPr lang="en-US" i="1" u="sng" dirty="0"/>
              <a:t>Scrapy was used Selenium was not needed</a:t>
            </a:r>
          </a:p>
        </p:txBody>
      </p:sp>
    </p:spTree>
    <p:extLst>
      <p:ext uri="{BB962C8B-B14F-4D97-AF65-F5344CB8AC3E}">
        <p14:creationId xmlns:p14="http://schemas.microsoft.com/office/powerpoint/2010/main" val="53995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9BFD-3526-6947-AC57-186AFA0C8A3F}"/>
              </a:ext>
            </a:extLst>
          </p:cNvPr>
          <p:cNvSpPr>
            <a:spLocks noGrp="1"/>
          </p:cNvSpPr>
          <p:nvPr>
            <p:ph type="title"/>
          </p:nvPr>
        </p:nvSpPr>
        <p:spPr/>
        <p:txBody>
          <a:bodyPr/>
          <a:lstStyle/>
          <a:p>
            <a:pPr algn="ctr"/>
            <a:r>
              <a:rPr lang="en-US" b="1" dirty="0"/>
              <a:t>Format of Data After Scraping Process</a:t>
            </a:r>
          </a:p>
        </p:txBody>
      </p:sp>
      <p:pic>
        <p:nvPicPr>
          <p:cNvPr id="4" name="Picture 3">
            <a:extLst>
              <a:ext uri="{FF2B5EF4-FFF2-40B4-BE49-F238E27FC236}">
                <a16:creationId xmlns:a16="http://schemas.microsoft.com/office/drawing/2014/main" id="{B8030510-CE8C-4541-AD07-26CC7E7B835F}"/>
              </a:ext>
            </a:extLst>
          </p:cNvPr>
          <p:cNvPicPr>
            <a:picLocks noChangeAspect="1"/>
          </p:cNvPicPr>
          <p:nvPr/>
        </p:nvPicPr>
        <p:blipFill>
          <a:blip r:embed="rId2"/>
          <a:stretch>
            <a:fillRect/>
          </a:stretch>
        </p:blipFill>
        <p:spPr>
          <a:xfrm>
            <a:off x="2050638" y="1481177"/>
            <a:ext cx="4318412" cy="4990703"/>
          </a:xfrm>
          <a:prstGeom prst="rect">
            <a:avLst/>
          </a:prstGeom>
          <a:ln w="19050">
            <a:solidFill>
              <a:schemeClr val="tx1"/>
            </a:solidFill>
          </a:ln>
        </p:spPr>
      </p:pic>
      <p:sp>
        <p:nvSpPr>
          <p:cNvPr id="6" name="TextBox 5">
            <a:extLst>
              <a:ext uri="{FF2B5EF4-FFF2-40B4-BE49-F238E27FC236}">
                <a16:creationId xmlns:a16="http://schemas.microsoft.com/office/drawing/2014/main" id="{1FF80703-D8A8-0348-9111-62FE49487E16}"/>
              </a:ext>
            </a:extLst>
          </p:cNvPr>
          <p:cNvSpPr txBox="1"/>
          <p:nvPr/>
        </p:nvSpPr>
        <p:spPr>
          <a:xfrm>
            <a:off x="7639051" y="3090446"/>
            <a:ext cx="2908299" cy="677108"/>
          </a:xfrm>
          <a:prstGeom prst="rect">
            <a:avLst/>
          </a:prstGeom>
          <a:noFill/>
          <a:ln>
            <a:solidFill>
              <a:schemeClr val="tx1"/>
            </a:solidFill>
            <a:prstDash val="dash"/>
          </a:ln>
        </p:spPr>
        <p:txBody>
          <a:bodyPr wrap="square" rtlCol="0">
            <a:spAutoFit/>
          </a:bodyPr>
          <a:lstStyle/>
          <a:p>
            <a:r>
              <a:rPr lang="en-US" sz="1400" b="1" dirty="0"/>
              <a:t>Data Sample Size:</a:t>
            </a:r>
          </a:p>
          <a:p>
            <a:pPr marL="342900" indent="-342900">
              <a:buAutoNum type="arabicPeriod"/>
            </a:pPr>
            <a:r>
              <a:rPr lang="en-US" sz="1200" dirty="0"/>
              <a:t>Number Of Columns: 10</a:t>
            </a:r>
          </a:p>
          <a:p>
            <a:pPr marL="342900" indent="-342900">
              <a:buAutoNum type="arabicPeriod"/>
            </a:pPr>
            <a:r>
              <a:rPr lang="en-US" sz="1200" dirty="0"/>
              <a:t>Number of Rows (# of players): </a:t>
            </a:r>
            <a:r>
              <a:rPr lang="en-US" sz="1200" b="1" i="1" dirty="0"/>
              <a:t>8,700</a:t>
            </a:r>
          </a:p>
        </p:txBody>
      </p:sp>
    </p:spTree>
    <p:extLst>
      <p:ext uri="{BB962C8B-B14F-4D97-AF65-F5344CB8AC3E}">
        <p14:creationId xmlns:p14="http://schemas.microsoft.com/office/powerpoint/2010/main" val="398738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46BD6-8A75-A247-AFBC-E3C34AB060FF}"/>
              </a:ext>
            </a:extLst>
          </p:cNvPr>
          <p:cNvSpPr>
            <a:spLocks noGrp="1"/>
          </p:cNvSpPr>
          <p:nvPr>
            <p:ph type="title"/>
          </p:nvPr>
        </p:nvSpPr>
        <p:spPr/>
        <p:txBody>
          <a:bodyPr/>
          <a:lstStyle/>
          <a:p>
            <a:r>
              <a:rPr lang="en-US" dirty="0"/>
              <a:t>Aim of the Project </a:t>
            </a:r>
          </a:p>
        </p:txBody>
      </p:sp>
      <p:sp>
        <p:nvSpPr>
          <p:cNvPr id="3" name="Content Placeholder 2">
            <a:extLst>
              <a:ext uri="{FF2B5EF4-FFF2-40B4-BE49-F238E27FC236}">
                <a16:creationId xmlns:a16="http://schemas.microsoft.com/office/drawing/2014/main" id="{D6E3F007-A134-264E-A177-3ED8F31B4AF1}"/>
              </a:ext>
            </a:extLst>
          </p:cNvPr>
          <p:cNvSpPr>
            <a:spLocks noGrp="1"/>
          </p:cNvSpPr>
          <p:nvPr>
            <p:ph idx="1"/>
          </p:nvPr>
        </p:nvSpPr>
        <p:spPr>
          <a:xfrm>
            <a:off x="838200" y="2451839"/>
            <a:ext cx="10515600" cy="4041036"/>
          </a:xfrm>
        </p:spPr>
        <p:txBody>
          <a:bodyPr>
            <a:normAutofit/>
          </a:bodyPr>
          <a:lstStyle/>
          <a:p>
            <a:r>
              <a:rPr lang="en-US" sz="2400" dirty="0"/>
              <a:t>Which stat(s) affects the Player Rankings the most – is it:</a:t>
            </a:r>
          </a:p>
          <a:p>
            <a:pPr marL="914400" lvl="1" indent="-457200">
              <a:buFont typeface="+mj-lt"/>
              <a:buAutoNum type="arabicPeriod"/>
            </a:pPr>
            <a:r>
              <a:rPr lang="en-US" sz="2000" dirty="0"/>
              <a:t>The number of Goals Scored</a:t>
            </a:r>
          </a:p>
          <a:p>
            <a:pPr marL="914400" lvl="1" indent="-457200">
              <a:buFont typeface="+mj-lt"/>
              <a:buAutoNum type="arabicPeriod"/>
            </a:pPr>
            <a:r>
              <a:rPr lang="en-US" sz="2000" dirty="0"/>
              <a:t>The number of Wins</a:t>
            </a:r>
          </a:p>
          <a:p>
            <a:pPr marL="914400" lvl="1" indent="-457200">
              <a:buFont typeface="+mj-lt"/>
              <a:buAutoNum type="arabicPeriod"/>
            </a:pPr>
            <a:r>
              <a:rPr lang="en-US" sz="2000" dirty="0"/>
              <a:t>The number of Assists</a:t>
            </a:r>
          </a:p>
          <a:p>
            <a:pPr marL="914400" lvl="1" indent="-457200">
              <a:buFont typeface="+mj-lt"/>
              <a:buAutoNum type="arabicPeriod"/>
            </a:pPr>
            <a:r>
              <a:rPr lang="en-US" sz="2000" dirty="0"/>
              <a:t>The number of Shots</a:t>
            </a:r>
          </a:p>
          <a:p>
            <a:pPr marL="914400" lvl="1" indent="-457200">
              <a:buFont typeface="+mj-lt"/>
              <a:buAutoNum type="arabicPeriod"/>
            </a:pPr>
            <a:r>
              <a:rPr lang="en-US" sz="2000" dirty="0"/>
              <a:t>The number of Saves</a:t>
            </a:r>
          </a:p>
          <a:p>
            <a:pPr marL="914400" lvl="1" indent="-457200">
              <a:buFont typeface="+mj-lt"/>
              <a:buAutoNum type="arabicPeriod"/>
            </a:pPr>
            <a:r>
              <a:rPr lang="en-US" sz="2000" dirty="0"/>
              <a:t>The number of Most Valuable Player (MVPs) trophies earned </a:t>
            </a:r>
          </a:p>
          <a:p>
            <a:pPr marL="457200" lvl="1" indent="0">
              <a:buNone/>
            </a:pPr>
            <a:endParaRPr lang="en-US" sz="2000" dirty="0"/>
          </a:p>
          <a:p>
            <a:pPr marL="457200" lvl="1" indent="0">
              <a:buNone/>
            </a:pPr>
            <a:r>
              <a:rPr lang="en-US" sz="2000" dirty="0"/>
              <a:t>Next Step: Plot all the mentioned variables against the Rankings to explore</a:t>
            </a:r>
          </a:p>
          <a:p>
            <a:pPr marL="457200" lvl="1" indent="0">
              <a:buNone/>
            </a:pPr>
            <a:r>
              <a:rPr lang="en-US" sz="2000" dirty="0"/>
              <a:t>any possible relationships </a:t>
            </a:r>
          </a:p>
        </p:txBody>
      </p:sp>
      <p:sp>
        <p:nvSpPr>
          <p:cNvPr id="4" name="Title 1">
            <a:extLst>
              <a:ext uri="{FF2B5EF4-FFF2-40B4-BE49-F238E27FC236}">
                <a16:creationId xmlns:a16="http://schemas.microsoft.com/office/drawing/2014/main" id="{1F776733-61A7-0745-AD14-6F39B5051602}"/>
              </a:ext>
            </a:extLst>
          </p:cNvPr>
          <p:cNvSpPr txBox="1">
            <a:spLocks/>
          </p:cNvSpPr>
          <p:nvPr/>
        </p:nvSpPr>
        <p:spPr>
          <a:xfrm>
            <a:off x="838200" y="12309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u="sng" dirty="0"/>
              <a:t>How as a professional rocket league player can I move up the ranks on the leaderboards?</a:t>
            </a:r>
          </a:p>
        </p:txBody>
      </p:sp>
    </p:spTree>
    <p:extLst>
      <p:ext uri="{BB962C8B-B14F-4D97-AF65-F5344CB8AC3E}">
        <p14:creationId xmlns:p14="http://schemas.microsoft.com/office/powerpoint/2010/main" val="309323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17EA1F4-14C6-6A4E-8B88-E6907E2B7C7F}"/>
              </a:ext>
            </a:extLst>
          </p:cNvPr>
          <p:cNvGrpSpPr/>
          <p:nvPr/>
        </p:nvGrpSpPr>
        <p:grpSpPr>
          <a:xfrm>
            <a:off x="1892997" y="143670"/>
            <a:ext cx="2521363" cy="2249374"/>
            <a:chOff x="710786" y="143669"/>
            <a:chExt cx="2521363" cy="2249374"/>
          </a:xfrm>
        </p:grpSpPr>
        <p:pic>
          <p:nvPicPr>
            <p:cNvPr id="4" name="Picture 3">
              <a:extLst>
                <a:ext uri="{FF2B5EF4-FFF2-40B4-BE49-F238E27FC236}">
                  <a16:creationId xmlns:a16="http://schemas.microsoft.com/office/drawing/2014/main" id="{C96E5722-E602-E74F-A09F-E5E436491D9B}"/>
                </a:ext>
              </a:extLst>
            </p:cNvPr>
            <p:cNvPicPr>
              <a:picLocks noChangeAspect="1"/>
            </p:cNvPicPr>
            <p:nvPr/>
          </p:nvPicPr>
          <p:blipFill>
            <a:blip r:embed="rId2"/>
            <a:stretch>
              <a:fillRect/>
            </a:stretch>
          </p:blipFill>
          <p:spPr>
            <a:xfrm>
              <a:off x="723900" y="143669"/>
              <a:ext cx="2508249" cy="1881187"/>
            </a:xfrm>
            <a:prstGeom prst="rect">
              <a:avLst/>
            </a:prstGeom>
            <a:ln>
              <a:solidFill>
                <a:schemeClr val="tx1"/>
              </a:solidFill>
            </a:ln>
          </p:spPr>
        </p:pic>
        <p:sp>
          <p:nvSpPr>
            <p:cNvPr id="12" name="TextBox 11">
              <a:extLst>
                <a:ext uri="{FF2B5EF4-FFF2-40B4-BE49-F238E27FC236}">
                  <a16:creationId xmlns:a16="http://schemas.microsoft.com/office/drawing/2014/main" id="{3783754E-7F19-DC4C-87FB-78D6DCEF6901}"/>
                </a:ext>
              </a:extLst>
            </p:cNvPr>
            <p:cNvSpPr txBox="1"/>
            <p:nvPr/>
          </p:nvSpPr>
          <p:spPr>
            <a:xfrm>
              <a:off x="710786" y="2023711"/>
              <a:ext cx="2520000" cy="369332"/>
            </a:xfrm>
            <a:prstGeom prst="rect">
              <a:avLst/>
            </a:prstGeom>
            <a:noFill/>
            <a:ln>
              <a:solidFill>
                <a:schemeClr val="tx1"/>
              </a:solidFill>
            </a:ln>
          </p:spPr>
          <p:txBody>
            <a:bodyPr wrap="square" rtlCol="0">
              <a:spAutoFit/>
            </a:bodyPr>
            <a:lstStyle/>
            <a:p>
              <a:pPr algn="ctr"/>
              <a:r>
                <a:rPr lang="en-US" sz="900" dirty="0"/>
                <a:t>Covariance = -18183075</a:t>
              </a:r>
            </a:p>
            <a:p>
              <a:pPr algn="ctr"/>
              <a:r>
                <a:rPr lang="en-US" sz="900" dirty="0" err="1"/>
                <a:t>Personscorr</a:t>
              </a:r>
              <a:r>
                <a:rPr lang="en-US" sz="900" dirty="0"/>
                <a:t> = -0.76</a:t>
              </a:r>
            </a:p>
          </p:txBody>
        </p:sp>
      </p:grpSp>
      <p:grpSp>
        <p:nvGrpSpPr>
          <p:cNvPr id="15" name="Group 14">
            <a:extLst>
              <a:ext uri="{FF2B5EF4-FFF2-40B4-BE49-F238E27FC236}">
                <a16:creationId xmlns:a16="http://schemas.microsoft.com/office/drawing/2014/main" id="{999A2660-293C-7648-A85C-4098E171E8B5}"/>
              </a:ext>
            </a:extLst>
          </p:cNvPr>
          <p:cNvGrpSpPr/>
          <p:nvPr/>
        </p:nvGrpSpPr>
        <p:grpSpPr>
          <a:xfrm>
            <a:off x="8967451" y="143670"/>
            <a:ext cx="2532241" cy="2249373"/>
            <a:chOff x="4445199" y="150020"/>
            <a:chExt cx="2532241" cy="2249373"/>
          </a:xfrm>
        </p:grpSpPr>
        <p:pic>
          <p:nvPicPr>
            <p:cNvPr id="10" name="Picture 9">
              <a:extLst>
                <a:ext uri="{FF2B5EF4-FFF2-40B4-BE49-F238E27FC236}">
                  <a16:creationId xmlns:a16="http://schemas.microsoft.com/office/drawing/2014/main" id="{0C863D27-1F82-8E4D-9445-7B32406C2A31}"/>
                </a:ext>
              </a:extLst>
            </p:cNvPr>
            <p:cNvPicPr>
              <a:picLocks noChangeAspect="1"/>
            </p:cNvPicPr>
            <p:nvPr/>
          </p:nvPicPr>
          <p:blipFill>
            <a:blip r:embed="rId3"/>
            <a:stretch>
              <a:fillRect/>
            </a:stretch>
          </p:blipFill>
          <p:spPr>
            <a:xfrm>
              <a:off x="4457955" y="150020"/>
              <a:ext cx="2519485" cy="1881186"/>
            </a:xfrm>
            <a:prstGeom prst="rect">
              <a:avLst/>
            </a:prstGeom>
            <a:ln>
              <a:solidFill>
                <a:schemeClr val="tx1"/>
              </a:solidFill>
            </a:ln>
          </p:spPr>
        </p:pic>
        <p:sp>
          <p:nvSpPr>
            <p:cNvPr id="13" name="TextBox 12">
              <a:extLst>
                <a:ext uri="{FF2B5EF4-FFF2-40B4-BE49-F238E27FC236}">
                  <a16:creationId xmlns:a16="http://schemas.microsoft.com/office/drawing/2014/main" id="{3B304F28-9049-F948-B423-7445CA8B6CB3}"/>
                </a:ext>
              </a:extLst>
            </p:cNvPr>
            <p:cNvSpPr txBox="1"/>
            <p:nvPr/>
          </p:nvSpPr>
          <p:spPr>
            <a:xfrm>
              <a:off x="4445199" y="2030061"/>
              <a:ext cx="2531096" cy="369332"/>
            </a:xfrm>
            <a:prstGeom prst="rect">
              <a:avLst/>
            </a:prstGeom>
            <a:noFill/>
            <a:ln>
              <a:solidFill>
                <a:schemeClr val="tx1"/>
              </a:solidFill>
            </a:ln>
          </p:spPr>
          <p:txBody>
            <a:bodyPr wrap="square" rtlCol="0">
              <a:spAutoFit/>
            </a:bodyPr>
            <a:lstStyle/>
            <a:p>
              <a:pPr algn="ctr"/>
              <a:r>
                <a:rPr lang="en-US" sz="900" dirty="0"/>
                <a:t>Covariance = -3787965</a:t>
              </a:r>
            </a:p>
            <a:p>
              <a:pPr algn="ctr"/>
              <a:r>
                <a:rPr lang="en-US" sz="900" dirty="0" err="1"/>
                <a:t>Personscorr</a:t>
              </a:r>
              <a:r>
                <a:rPr lang="en-US" sz="900" dirty="0"/>
                <a:t> = -0.40 </a:t>
              </a:r>
            </a:p>
          </p:txBody>
        </p:sp>
      </p:grpSp>
      <p:grpSp>
        <p:nvGrpSpPr>
          <p:cNvPr id="17" name="Group 16">
            <a:extLst>
              <a:ext uri="{FF2B5EF4-FFF2-40B4-BE49-F238E27FC236}">
                <a16:creationId xmlns:a16="http://schemas.microsoft.com/office/drawing/2014/main" id="{5980AAF1-1B20-2548-88CA-CEB57380079D}"/>
              </a:ext>
            </a:extLst>
          </p:cNvPr>
          <p:cNvGrpSpPr/>
          <p:nvPr/>
        </p:nvGrpSpPr>
        <p:grpSpPr>
          <a:xfrm>
            <a:off x="8968825" y="2559176"/>
            <a:ext cx="2527200" cy="2249373"/>
            <a:chOff x="8204553" y="150020"/>
            <a:chExt cx="2527200" cy="2249373"/>
          </a:xfrm>
        </p:grpSpPr>
        <p:pic>
          <p:nvPicPr>
            <p:cNvPr id="5" name="Picture 4">
              <a:extLst>
                <a:ext uri="{FF2B5EF4-FFF2-40B4-BE49-F238E27FC236}">
                  <a16:creationId xmlns:a16="http://schemas.microsoft.com/office/drawing/2014/main" id="{722ECE1F-9814-614E-8036-FDDA1607D4B7}"/>
                </a:ext>
              </a:extLst>
            </p:cNvPr>
            <p:cNvPicPr>
              <a:picLocks noChangeAspect="1"/>
            </p:cNvPicPr>
            <p:nvPr/>
          </p:nvPicPr>
          <p:blipFill>
            <a:blip r:embed="rId4"/>
            <a:stretch>
              <a:fillRect/>
            </a:stretch>
          </p:blipFill>
          <p:spPr>
            <a:xfrm>
              <a:off x="8210408" y="150020"/>
              <a:ext cx="2519485" cy="1881186"/>
            </a:xfrm>
            <a:prstGeom prst="rect">
              <a:avLst/>
            </a:prstGeom>
            <a:ln>
              <a:solidFill>
                <a:schemeClr val="tx1"/>
              </a:solidFill>
            </a:ln>
          </p:spPr>
        </p:pic>
        <p:sp>
          <p:nvSpPr>
            <p:cNvPr id="16" name="TextBox 15">
              <a:extLst>
                <a:ext uri="{FF2B5EF4-FFF2-40B4-BE49-F238E27FC236}">
                  <a16:creationId xmlns:a16="http://schemas.microsoft.com/office/drawing/2014/main" id="{7B219E22-2257-8645-B812-AD56C6773BAF}"/>
                </a:ext>
              </a:extLst>
            </p:cNvPr>
            <p:cNvSpPr txBox="1"/>
            <p:nvPr/>
          </p:nvSpPr>
          <p:spPr>
            <a:xfrm>
              <a:off x="8204553" y="2030061"/>
              <a:ext cx="2527200" cy="369332"/>
            </a:xfrm>
            <a:prstGeom prst="rect">
              <a:avLst/>
            </a:prstGeom>
            <a:noFill/>
            <a:ln>
              <a:solidFill>
                <a:schemeClr val="tx1"/>
              </a:solidFill>
            </a:ln>
          </p:spPr>
          <p:txBody>
            <a:bodyPr wrap="square" rtlCol="0">
              <a:spAutoFit/>
            </a:bodyPr>
            <a:lstStyle/>
            <a:p>
              <a:pPr algn="ctr"/>
              <a:r>
                <a:rPr lang="en-US" sz="900" dirty="0"/>
                <a:t>Covariance = -2621597</a:t>
              </a:r>
            </a:p>
            <a:p>
              <a:pPr algn="ctr"/>
              <a:r>
                <a:rPr lang="en-US" sz="900" dirty="0" err="1"/>
                <a:t>Personscorr</a:t>
              </a:r>
              <a:r>
                <a:rPr lang="en-US" sz="900" dirty="0"/>
                <a:t> =  -0.19</a:t>
              </a:r>
            </a:p>
          </p:txBody>
        </p:sp>
      </p:grpSp>
      <p:grpSp>
        <p:nvGrpSpPr>
          <p:cNvPr id="19" name="Group 18">
            <a:extLst>
              <a:ext uri="{FF2B5EF4-FFF2-40B4-BE49-F238E27FC236}">
                <a16:creationId xmlns:a16="http://schemas.microsoft.com/office/drawing/2014/main" id="{1DA4DEBB-029A-A244-8D8D-5BF9830E23FE}"/>
              </a:ext>
            </a:extLst>
          </p:cNvPr>
          <p:cNvGrpSpPr/>
          <p:nvPr/>
        </p:nvGrpSpPr>
        <p:grpSpPr>
          <a:xfrm>
            <a:off x="5423873" y="143670"/>
            <a:ext cx="2527200" cy="2249373"/>
            <a:chOff x="4559888" y="3586956"/>
            <a:chExt cx="2527200" cy="2249373"/>
          </a:xfrm>
        </p:grpSpPr>
        <p:pic>
          <p:nvPicPr>
            <p:cNvPr id="8" name="Picture 7">
              <a:extLst>
                <a:ext uri="{FF2B5EF4-FFF2-40B4-BE49-F238E27FC236}">
                  <a16:creationId xmlns:a16="http://schemas.microsoft.com/office/drawing/2014/main" id="{19F35B07-D17F-E240-8068-CB053711FE37}"/>
                </a:ext>
              </a:extLst>
            </p:cNvPr>
            <p:cNvPicPr>
              <a:picLocks noChangeAspect="1"/>
            </p:cNvPicPr>
            <p:nvPr/>
          </p:nvPicPr>
          <p:blipFill>
            <a:blip r:embed="rId5"/>
            <a:stretch>
              <a:fillRect/>
            </a:stretch>
          </p:blipFill>
          <p:spPr>
            <a:xfrm>
              <a:off x="4566753" y="3586956"/>
              <a:ext cx="2519485" cy="1881186"/>
            </a:xfrm>
            <a:prstGeom prst="rect">
              <a:avLst/>
            </a:prstGeom>
            <a:ln>
              <a:solidFill>
                <a:schemeClr val="tx1"/>
              </a:solidFill>
            </a:ln>
          </p:spPr>
        </p:pic>
        <p:sp>
          <p:nvSpPr>
            <p:cNvPr id="18" name="TextBox 17">
              <a:extLst>
                <a:ext uri="{FF2B5EF4-FFF2-40B4-BE49-F238E27FC236}">
                  <a16:creationId xmlns:a16="http://schemas.microsoft.com/office/drawing/2014/main" id="{7803E616-D8CE-A54C-A07E-A4CE3C1A5F01}"/>
                </a:ext>
              </a:extLst>
            </p:cNvPr>
            <p:cNvSpPr txBox="1"/>
            <p:nvPr/>
          </p:nvSpPr>
          <p:spPr>
            <a:xfrm>
              <a:off x="4559888" y="5466997"/>
              <a:ext cx="2527200" cy="369332"/>
            </a:xfrm>
            <a:prstGeom prst="rect">
              <a:avLst/>
            </a:prstGeom>
            <a:noFill/>
            <a:ln>
              <a:solidFill>
                <a:schemeClr val="tx1"/>
              </a:solidFill>
            </a:ln>
          </p:spPr>
          <p:txBody>
            <a:bodyPr wrap="square" rtlCol="0">
              <a:spAutoFit/>
            </a:bodyPr>
            <a:lstStyle/>
            <a:p>
              <a:pPr algn="ctr"/>
              <a:r>
                <a:rPr lang="en-US" sz="900" dirty="0"/>
                <a:t>Covariance = -33347183</a:t>
              </a:r>
            </a:p>
            <a:p>
              <a:pPr algn="ctr"/>
              <a:r>
                <a:rPr lang="en-US" sz="900" dirty="0" err="1"/>
                <a:t>Personscorr</a:t>
              </a:r>
              <a:r>
                <a:rPr lang="en-US" sz="900" dirty="0"/>
                <a:t> = -0.70</a:t>
              </a:r>
            </a:p>
          </p:txBody>
        </p:sp>
      </p:grpSp>
      <p:grpSp>
        <p:nvGrpSpPr>
          <p:cNvPr id="21" name="Group 20">
            <a:extLst>
              <a:ext uri="{FF2B5EF4-FFF2-40B4-BE49-F238E27FC236}">
                <a16:creationId xmlns:a16="http://schemas.microsoft.com/office/drawing/2014/main" id="{127D7744-A6BA-E84D-8A64-EA253D81BA64}"/>
              </a:ext>
            </a:extLst>
          </p:cNvPr>
          <p:cNvGrpSpPr/>
          <p:nvPr/>
        </p:nvGrpSpPr>
        <p:grpSpPr>
          <a:xfrm>
            <a:off x="5430292" y="2559176"/>
            <a:ext cx="2527200" cy="2249374"/>
            <a:chOff x="711931" y="2488406"/>
            <a:chExt cx="2527200" cy="2249374"/>
          </a:xfrm>
        </p:grpSpPr>
        <p:pic>
          <p:nvPicPr>
            <p:cNvPr id="6" name="Picture 5">
              <a:extLst>
                <a:ext uri="{FF2B5EF4-FFF2-40B4-BE49-F238E27FC236}">
                  <a16:creationId xmlns:a16="http://schemas.microsoft.com/office/drawing/2014/main" id="{C488F4DE-8371-1846-B143-9F4B5C4AD84A}"/>
                </a:ext>
              </a:extLst>
            </p:cNvPr>
            <p:cNvPicPr>
              <a:picLocks noChangeAspect="1"/>
            </p:cNvPicPr>
            <p:nvPr/>
          </p:nvPicPr>
          <p:blipFill>
            <a:blip r:embed="rId6"/>
            <a:stretch>
              <a:fillRect/>
            </a:stretch>
          </p:blipFill>
          <p:spPr>
            <a:xfrm>
              <a:off x="718281" y="2488406"/>
              <a:ext cx="2519485" cy="1881187"/>
            </a:xfrm>
            <a:prstGeom prst="rect">
              <a:avLst/>
            </a:prstGeom>
            <a:ln>
              <a:solidFill>
                <a:schemeClr val="tx1"/>
              </a:solidFill>
            </a:ln>
          </p:spPr>
        </p:pic>
        <p:sp>
          <p:nvSpPr>
            <p:cNvPr id="20" name="TextBox 19">
              <a:extLst>
                <a:ext uri="{FF2B5EF4-FFF2-40B4-BE49-F238E27FC236}">
                  <a16:creationId xmlns:a16="http://schemas.microsoft.com/office/drawing/2014/main" id="{8E26C0F4-149F-C44E-8ECC-A1D3D396B372}"/>
                </a:ext>
              </a:extLst>
            </p:cNvPr>
            <p:cNvSpPr txBox="1"/>
            <p:nvPr/>
          </p:nvSpPr>
          <p:spPr>
            <a:xfrm>
              <a:off x="711931" y="4368448"/>
              <a:ext cx="2527200" cy="369332"/>
            </a:xfrm>
            <a:prstGeom prst="rect">
              <a:avLst/>
            </a:prstGeom>
            <a:noFill/>
            <a:ln>
              <a:solidFill>
                <a:schemeClr val="tx1"/>
              </a:solidFill>
            </a:ln>
          </p:spPr>
          <p:txBody>
            <a:bodyPr wrap="square" rtlCol="0">
              <a:spAutoFit/>
            </a:bodyPr>
            <a:lstStyle/>
            <a:p>
              <a:pPr algn="ctr"/>
              <a:r>
                <a:rPr lang="en-US" sz="900" dirty="0"/>
                <a:t>Covariance = -11645378</a:t>
              </a:r>
            </a:p>
            <a:p>
              <a:pPr algn="ctr"/>
              <a:r>
                <a:rPr lang="en-US" sz="900" dirty="0" err="1"/>
                <a:t>Personscorr</a:t>
              </a:r>
              <a:r>
                <a:rPr lang="en-US" sz="900" dirty="0"/>
                <a:t> = -0.20</a:t>
              </a:r>
            </a:p>
          </p:txBody>
        </p:sp>
      </p:grpSp>
      <p:grpSp>
        <p:nvGrpSpPr>
          <p:cNvPr id="23" name="Group 22">
            <a:extLst>
              <a:ext uri="{FF2B5EF4-FFF2-40B4-BE49-F238E27FC236}">
                <a16:creationId xmlns:a16="http://schemas.microsoft.com/office/drawing/2014/main" id="{4841CDE5-61B2-A54F-AC75-243AEFDA95B4}"/>
              </a:ext>
            </a:extLst>
          </p:cNvPr>
          <p:cNvGrpSpPr/>
          <p:nvPr/>
        </p:nvGrpSpPr>
        <p:grpSpPr>
          <a:xfrm>
            <a:off x="1895608" y="4931803"/>
            <a:ext cx="5045952" cy="1881186"/>
            <a:chOff x="8204553" y="2602706"/>
            <a:chExt cx="5045952" cy="1881186"/>
          </a:xfrm>
        </p:grpSpPr>
        <p:pic>
          <p:nvPicPr>
            <p:cNvPr id="7" name="Picture 6">
              <a:extLst>
                <a:ext uri="{FF2B5EF4-FFF2-40B4-BE49-F238E27FC236}">
                  <a16:creationId xmlns:a16="http://schemas.microsoft.com/office/drawing/2014/main" id="{1BAEB554-413D-BD4C-84A7-FC7E97D2C455}"/>
                </a:ext>
              </a:extLst>
            </p:cNvPr>
            <p:cNvPicPr>
              <a:picLocks noChangeAspect="1"/>
            </p:cNvPicPr>
            <p:nvPr/>
          </p:nvPicPr>
          <p:blipFill>
            <a:blip r:embed="rId7"/>
            <a:stretch>
              <a:fillRect/>
            </a:stretch>
          </p:blipFill>
          <p:spPr>
            <a:xfrm>
              <a:off x="8204553" y="2602706"/>
              <a:ext cx="2519485" cy="1881186"/>
            </a:xfrm>
            <a:prstGeom prst="rect">
              <a:avLst/>
            </a:prstGeom>
            <a:ln>
              <a:solidFill>
                <a:schemeClr val="tx1"/>
              </a:solidFill>
            </a:ln>
          </p:spPr>
        </p:pic>
        <p:sp>
          <p:nvSpPr>
            <p:cNvPr id="22" name="TextBox 21">
              <a:extLst>
                <a:ext uri="{FF2B5EF4-FFF2-40B4-BE49-F238E27FC236}">
                  <a16:creationId xmlns:a16="http://schemas.microsoft.com/office/drawing/2014/main" id="{1C289F46-EB45-E042-8538-F0B721ABFDE0}"/>
                </a:ext>
              </a:extLst>
            </p:cNvPr>
            <p:cNvSpPr txBox="1"/>
            <p:nvPr/>
          </p:nvSpPr>
          <p:spPr>
            <a:xfrm>
              <a:off x="10723305" y="4114560"/>
              <a:ext cx="2527200" cy="369332"/>
            </a:xfrm>
            <a:prstGeom prst="rect">
              <a:avLst/>
            </a:prstGeom>
            <a:noFill/>
            <a:ln>
              <a:solidFill>
                <a:schemeClr val="tx1"/>
              </a:solidFill>
            </a:ln>
          </p:spPr>
          <p:txBody>
            <a:bodyPr wrap="square" rtlCol="0">
              <a:spAutoFit/>
            </a:bodyPr>
            <a:lstStyle/>
            <a:p>
              <a:pPr algn="ctr"/>
              <a:r>
                <a:rPr lang="en-US" sz="900" dirty="0"/>
                <a:t>Covariance = -2282</a:t>
              </a:r>
            </a:p>
            <a:p>
              <a:pPr algn="ctr"/>
              <a:r>
                <a:rPr lang="en-US" sz="900" dirty="0" err="1"/>
                <a:t>Personscorr</a:t>
              </a:r>
              <a:r>
                <a:rPr lang="en-US" sz="900" dirty="0"/>
                <a:t> = -0.14</a:t>
              </a:r>
            </a:p>
          </p:txBody>
        </p:sp>
      </p:grpSp>
      <p:grpSp>
        <p:nvGrpSpPr>
          <p:cNvPr id="25" name="Group 24">
            <a:extLst>
              <a:ext uri="{FF2B5EF4-FFF2-40B4-BE49-F238E27FC236}">
                <a16:creationId xmlns:a16="http://schemas.microsoft.com/office/drawing/2014/main" id="{D9CA38C6-2498-3744-A99C-2330EDEFF9E5}"/>
              </a:ext>
            </a:extLst>
          </p:cNvPr>
          <p:cNvGrpSpPr/>
          <p:nvPr/>
        </p:nvGrpSpPr>
        <p:grpSpPr>
          <a:xfrm>
            <a:off x="1883343" y="2559176"/>
            <a:ext cx="2541966" cy="2271157"/>
            <a:chOff x="1883343" y="2559176"/>
            <a:chExt cx="2541966" cy="2271157"/>
          </a:xfrm>
        </p:grpSpPr>
        <p:pic>
          <p:nvPicPr>
            <p:cNvPr id="11" name="Picture 10">
              <a:extLst>
                <a:ext uri="{FF2B5EF4-FFF2-40B4-BE49-F238E27FC236}">
                  <a16:creationId xmlns:a16="http://schemas.microsoft.com/office/drawing/2014/main" id="{ED688F0A-8EE5-CA4D-9D85-5889CBE810AF}"/>
                </a:ext>
              </a:extLst>
            </p:cNvPr>
            <p:cNvPicPr>
              <a:picLocks noChangeAspect="1"/>
            </p:cNvPicPr>
            <p:nvPr/>
          </p:nvPicPr>
          <p:blipFill>
            <a:blip r:embed="rId8"/>
            <a:stretch>
              <a:fillRect/>
            </a:stretch>
          </p:blipFill>
          <p:spPr>
            <a:xfrm>
              <a:off x="1889543" y="2559176"/>
              <a:ext cx="2535766" cy="1901825"/>
            </a:xfrm>
            <a:prstGeom prst="rect">
              <a:avLst/>
            </a:prstGeom>
            <a:ln>
              <a:solidFill>
                <a:schemeClr val="tx1"/>
              </a:solidFill>
            </a:ln>
          </p:spPr>
        </p:pic>
        <p:sp>
          <p:nvSpPr>
            <p:cNvPr id="24" name="TextBox 23">
              <a:extLst>
                <a:ext uri="{FF2B5EF4-FFF2-40B4-BE49-F238E27FC236}">
                  <a16:creationId xmlns:a16="http://schemas.microsoft.com/office/drawing/2014/main" id="{66D47F86-7D4F-D44D-94C3-48E451C85870}"/>
                </a:ext>
              </a:extLst>
            </p:cNvPr>
            <p:cNvSpPr txBox="1"/>
            <p:nvPr/>
          </p:nvSpPr>
          <p:spPr>
            <a:xfrm>
              <a:off x="1883343" y="4461001"/>
              <a:ext cx="2538000" cy="369332"/>
            </a:xfrm>
            <a:prstGeom prst="rect">
              <a:avLst/>
            </a:prstGeom>
            <a:noFill/>
            <a:ln>
              <a:solidFill>
                <a:schemeClr val="tx1"/>
              </a:solidFill>
            </a:ln>
          </p:spPr>
          <p:txBody>
            <a:bodyPr wrap="square" rtlCol="0">
              <a:spAutoFit/>
            </a:bodyPr>
            <a:lstStyle/>
            <a:p>
              <a:pPr algn="ctr"/>
              <a:r>
                <a:rPr lang="en-US" sz="900" dirty="0"/>
                <a:t>Covariance = -8836814</a:t>
              </a:r>
            </a:p>
            <a:p>
              <a:pPr algn="ctr"/>
              <a:r>
                <a:rPr lang="en-US" sz="900" dirty="0" err="1"/>
                <a:t>Personscorr</a:t>
              </a:r>
              <a:r>
                <a:rPr lang="en-US" sz="900" dirty="0"/>
                <a:t> = -0.39</a:t>
              </a:r>
            </a:p>
          </p:txBody>
        </p:sp>
      </p:grpSp>
      <p:sp>
        <p:nvSpPr>
          <p:cNvPr id="2" name="TextBox 1">
            <a:extLst>
              <a:ext uri="{FF2B5EF4-FFF2-40B4-BE49-F238E27FC236}">
                <a16:creationId xmlns:a16="http://schemas.microsoft.com/office/drawing/2014/main" id="{C11205AD-D383-2A4D-A6F8-C0BFEAB9BFC3}"/>
              </a:ext>
            </a:extLst>
          </p:cNvPr>
          <p:cNvSpPr txBox="1"/>
          <p:nvPr/>
        </p:nvSpPr>
        <p:spPr>
          <a:xfrm>
            <a:off x="5436642" y="5061533"/>
            <a:ext cx="6057523" cy="1154162"/>
          </a:xfrm>
          <a:prstGeom prst="rect">
            <a:avLst/>
          </a:prstGeom>
          <a:noFill/>
          <a:ln>
            <a:solidFill>
              <a:schemeClr val="tx1"/>
            </a:solidFill>
            <a:prstDash val="dash"/>
          </a:ln>
        </p:spPr>
        <p:txBody>
          <a:bodyPr wrap="square" rtlCol="0">
            <a:spAutoFit/>
          </a:bodyPr>
          <a:lstStyle/>
          <a:p>
            <a:r>
              <a:rPr lang="en-US" sz="1600" b="1" i="1" dirty="0"/>
              <a:t>Factors that are highly correlated to the Players Rank:</a:t>
            </a:r>
          </a:p>
          <a:p>
            <a:pPr marL="342900" indent="-342900">
              <a:buFont typeface="+mj-lt"/>
              <a:buAutoNum type="arabicPeriod"/>
            </a:pPr>
            <a:r>
              <a:rPr lang="en-US" sz="1400" dirty="0"/>
              <a:t>Goals Scored</a:t>
            </a:r>
          </a:p>
          <a:p>
            <a:pPr marL="342900" indent="-342900">
              <a:buFont typeface="+mj-lt"/>
              <a:buAutoNum type="arabicPeriod"/>
            </a:pPr>
            <a:r>
              <a:rPr lang="en-US" sz="1400" dirty="0"/>
              <a:t>Shots taken</a:t>
            </a:r>
          </a:p>
          <a:p>
            <a:pPr marL="342900" indent="-342900">
              <a:buFont typeface="+mj-lt"/>
              <a:buAutoNum type="arabicPeriod"/>
            </a:pPr>
            <a:r>
              <a:rPr lang="en-US" sz="1400" dirty="0"/>
              <a:t>Number of Wins</a:t>
            </a:r>
          </a:p>
          <a:p>
            <a:pPr algn="ctr"/>
            <a:r>
              <a:rPr lang="en-US" sz="1100" b="1" u="sng" dirty="0"/>
              <a:t>We are going to dive into each of those factors individually</a:t>
            </a:r>
            <a:endParaRPr lang="en-US" sz="1400" b="1" u="sng" dirty="0"/>
          </a:p>
        </p:txBody>
      </p:sp>
      <p:sp>
        <p:nvSpPr>
          <p:cNvPr id="26" name="Title 1">
            <a:extLst>
              <a:ext uri="{FF2B5EF4-FFF2-40B4-BE49-F238E27FC236}">
                <a16:creationId xmlns:a16="http://schemas.microsoft.com/office/drawing/2014/main" id="{55632918-25A9-D842-A21D-2A9A05514E81}"/>
              </a:ext>
            </a:extLst>
          </p:cNvPr>
          <p:cNvSpPr>
            <a:spLocks noGrp="1"/>
          </p:cNvSpPr>
          <p:nvPr>
            <p:ph type="title"/>
          </p:nvPr>
        </p:nvSpPr>
        <p:spPr>
          <a:xfrm>
            <a:off x="0" y="0"/>
            <a:ext cx="1409989" cy="868451"/>
          </a:xfrm>
        </p:spPr>
        <p:txBody>
          <a:bodyPr>
            <a:normAutofit/>
          </a:bodyPr>
          <a:lstStyle/>
          <a:p>
            <a:r>
              <a:rPr lang="en-US" sz="1800" b="1" dirty="0"/>
              <a:t>Plotting Variables vs. Players Rank</a:t>
            </a:r>
          </a:p>
        </p:txBody>
      </p:sp>
    </p:spTree>
    <p:extLst>
      <p:ext uri="{BB962C8B-B14F-4D97-AF65-F5344CB8AC3E}">
        <p14:creationId xmlns:p14="http://schemas.microsoft.com/office/powerpoint/2010/main" val="196535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318C-CBB2-B045-9A26-3D3C444EE195}"/>
              </a:ext>
            </a:extLst>
          </p:cNvPr>
          <p:cNvSpPr>
            <a:spLocks noGrp="1"/>
          </p:cNvSpPr>
          <p:nvPr>
            <p:ph type="title"/>
          </p:nvPr>
        </p:nvSpPr>
        <p:spPr/>
        <p:txBody>
          <a:bodyPr/>
          <a:lstStyle/>
          <a:p>
            <a:r>
              <a:rPr lang="en-US" dirty="0"/>
              <a:t>Exploring the relationship Between Goals Scored and Shots</a:t>
            </a:r>
          </a:p>
        </p:txBody>
      </p:sp>
      <p:grpSp>
        <p:nvGrpSpPr>
          <p:cNvPr id="6" name="Group 5">
            <a:extLst>
              <a:ext uri="{FF2B5EF4-FFF2-40B4-BE49-F238E27FC236}">
                <a16:creationId xmlns:a16="http://schemas.microsoft.com/office/drawing/2014/main" id="{D38F0CAA-E48B-5B4C-B484-8FEB69E6057D}"/>
              </a:ext>
            </a:extLst>
          </p:cNvPr>
          <p:cNvGrpSpPr/>
          <p:nvPr/>
        </p:nvGrpSpPr>
        <p:grpSpPr>
          <a:xfrm>
            <a:off x="1063311" y="2033260"/>
            <a:ext cx="3733200" cy="3160811"/>
            <a:chOff x="1063311" y="2033260"/>
            <a:chExt cx="3733200" cy="3160811"/>
          </a:xfrm>
        </p:grpSpPr>
        <p:pic>
          <p:nvPicPr>
            <p:cNvPr id="4" name="Picture 3">
              <a:extLst>
                <a:ext uri="{FF2B5EF4-FFF2-40B4-BE49-F238E27FC236}">
                  <a16:creationId xmlns:a16="http://schemas.microsoft.com/office/drawing/2014/main" id="{D27C785B-6688-AB4D-A68C-08EE0A6FD049}"/>
                </a:ext>
              </a:extLst>
            </p:cNvPr>
            <p:cNvPicPr>
              <a:picLocks noChangeAspect="1"/>
            </p:cNvPicPr>
            <p:nvPr/>
          </p:nvPicPr>
          <p:blipFill>
            <a:blip r:embed="rId2"/>
            <a:stretch>
              <a:fillRect/>
            </a:stretch>
          </p:blipFill>
          <p:spPr>
            <a:xfrm>
              <a:off x="1070291" y="2033260"/>
              <a:ext cx="3721972" cy="2791479"/>
            </a:xfrm>
            <a:prstGeom prst="rect">
              <a:avLst/>
            </a:prstGeom>
            <a:ln>
              <a:solidFill>
                <a:schemeClr val="tx1"/>
              </a:solidFill>
            </a:ln>
          </p:spPr>
        </p:pic>
        <p:sp>
          <p:nvSpPr>
            <p:cNvPr id="5" name="TextBox 4">
              <a:extLst>
                <a:ext uri="{FF2B5EF4-FFF2-40B4-BE49-F238E27FC236}">
                  <a16:creationId xmlns:a16="http://schemas.microsoft.com/office/drawing/2014/main" id="{49AB5E95-159C-C147-A06C-165F39561A58}"/>
                </a:ext>
              </a:extLst>
            </p:cNvPr>
            <p:cNvSpPr txBox="1"/>
            <p:nvPr/>
          </p:nvSpPr>
          <p:spPr>
            <a:xfrm>
              <a:off x="1063311" y="4824739"/>
              <a:ext cx="3733200" cy="369332"/>
            </a:xfrm>
            <a:prstGeom prst="rect">
              <a:avLst/>
            </a:prstGeom>
            <a:noFill/>
            <a:ln>
              <a:solidFill>
                <a:schemeClr val="tx1"/>
              </a:solidFill>
            </a:ln>
          </p:spPr>
          <p:txBody>
            <a:bodyPr wrap="square" rtlCol="0">
              <a:spAutoFit/>
            </a:bodyPr>
            <a:lstStyle/>
            <a:p>
              <a:pPr algn="ctr"/>
              <a:r>
                <a:rPr lang="en-US" sz="900" dirty="0"/>
                <a:t>Covariance = -57478250</a:t>
              </a:r>
            </a:p>
            <a:p>
              <a:pPr algn="ctr"/>
              <a:r>
                <a:rPr lang="en-US" sz="900" dirty="0" err="1"/>
                <a:t>Personscorr</a:t>
              </a:r>
              <a:r>
                <a:rPr lang="en-US" sz="900" dirty="0"/>
                <a:t> = 0.81</a:t>
              </a:r>
            </a:p>
          </p:txBody>
        </p:sp>
      </p:grpSp>
      <p:sp>
        <p:nvSpPr>
          <p:cNvPr id="7" name="TextBox 6">
            <a:extLst>
              <a:ext uri="{FF2B5EF4-FFF2-40B4-BE49-F238E27FC236}">
                <a16:creationId xmlns:a16="http://schemas.microsoft.com/office/drawing/2014/main" id="{D9EAA2C8-398A-E843-B1EB-94B4CD32007D}"/>
              </a:ext>
            </a:extLst>
          </p:cNvPr>
          <p:cNvSpPr txBox="1"/>
          <p:nvPr/>
        </p:nvSpPr>
        <p:spPr>
          <a:xfrm>
            <a:off x="6005257" y="2828835"/>
            <a:ext cx="5197887" cy="1200329"/>
          </a:xfrm>
          <a:prstGeom prst="rect">
            <a:avLst/>
          </a:prstGeom>
          <a:noFill/>
        </p:spPr>
        <p:txBody>
          <a:bodyPr wrap="square" rtlCol="0">
            <a:spAutoFit/>
          </a:bodyPr>
          <a:lstStyle/>
          <a:p>
            <a:endParaRPr lang="en-US" dirty="0"/>
          </a:p>
          <a:p>
            <a:r>
              <a:rPr lang="en-US" dirty="0"/>
              <a:t>Having more Shots will lead to more Goals which will then most importantly </a:t>
            </a:r>
            <a:r>
              <a:rPr lang="en-US" b="1" i="1" u="sng" dirty="0"/>
              <a:t>lead you to obtain a higher Ranking in the Leaderboards</a:t>
            </a:r>
          </a:p>
        </p:txBody>
      </p:sp>
    </p:spTree>
    <p:extLst>
      <p:ext uri="{BB962C8B-B14F-4D97-AF65-F5344CB8AC3E}">
        <p14:creationId xmlns:p14="http://schemas.microsoft.com/office/powerpoint/2010/main" val="45836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97F9-6A78-2F49-A718-DB9BFDBC47CB}"/>
              </a:ext>
            </a:extLst>
          </p:cNvPr>
          <p:cNvSpPr>
            <a:spLocks noGrp="1"/>
          </p:cNvSpPr>
          <p:nvPr>
            <p:ph type="title"/>
          </p:nvPr>
        </p:nvSpPr>
        <p:spPr>
          <a:xfrm>
            <a:off x="810278" y="249662"/>
            <a:ext cx="11000139" cy="1325563"/>
          </a:xfrm>
        </p:spPr>
        <p:txBody>
          <a:bodyPr>
            <a:normAutofit/>
          </a:bodyPr>
          <a:lstStyle/>
          <a:p>
            <a:r>
              <a:rPr lang="en-US" sz="4000" dirty="0"/>
              <a:t>What about Winning – Increasing the Number of Wins?</a:t>
            </a:r>
          </a:p>
        </p:txBody>
      </p:sp>
      <p:grpSp>
        <p:nvGrpSpPr>
          <p:cNvPr id="6" name="Group 5">
            <a:extLst>
              <a:ext uri="{FF2B5EF4-FFF2-40B4-BE49-F238E27FC236}">
                <a16:creationId xmlns:a16="http://schemas.microsoft.com/office/drawing/2014/main" id="{17A43620-5D63-2249-B195-31B42F78401D}"/>
              </a:ext>
            </a:extLst>
          </p:cNvPr>
          <p:cNvGrpSpPr/>
          <p:nvPr/>
        </p:nvGrpSpPr>
        <p:grpSpPr>
          <a:xfrm>
            <a:off x="1396613" y="2128945"/>
            <a:ext cx="3719644" cy="3153830"/>
            <a:chOff x="1257011" y="2142906"/>
            <a:chExt cx="3719644" cy="3153830"/>
          </a:xfrm>
        </p:grpSpPr>
        <p:pic>
          <p:nvPicPr>
            <p:cNvPr id="4" name="Picture 3">
              <a:extLst>
                <a:ext uri="{FF2B5EF4-FFF2-40B4-BE49-F238E27FC236}">
                  <a16:creationId xmlns:a16="http://schemas.microsoft.com/office/drawing/2014/main" id="{E3D7BC7A-F5CC-5E46-9DE5-522D5A6D19B9}"/>
                </a:ext>
              </a:extLst>
            </p:cNvPr>
            <p:cNvPicPr>
              <a:picLocks noChangeAspect="1"/>
            </p:cNvPicPr>
            <p:nvPr/>
          </p:nvPicPr>
          <p:blipFill>
            <a:blip r:embed="rId2"/>
            <a:stretch>
              <a:fillRect/>
            </a:stretch>
          </p:blipFill>
          <p:spPr>
            <a:xfrm>
              <a:off x="1263991" y="2142906"/>
              <a:ext cx="3712664" cy="2784498"/>
            </a:xfrm>
            <a:prstGeom prst="rect">
              <a:avLst/>
            </a:prstGeom>
            <a:ln>
              <a:solidFill>
                <a:schemeClr val="tx1"/>
              </a:solidFill>
            </a:ln>
          </p:spPr>
        </p:pic>
        <p:sp>
          <p:nvSpPr>
            <p:cNvPr id="5" name="TextBox 4">
              <a:extLst>
                <a:ext uri="{FF2B5EF4-FFF2-40B4-BE49-F238E27FC236}">
                  <a16:creationId xmlns:a16="http://schemas.microsoft.com/office/drawing/2014/main" id="{7398892A-1A39-9947-9CFC-414D9A7E8F77}"/>
                </a:ext>
              </a:extLst>
            </p:cNvPr>
            <p:cNvSpPr txBox="1"/>
            <p:nvPr/>
          </p:nvSpPr>
          <p:spPr>
            <a:xfrm>
              <a:off x="1257011" y="4927404"/>
              <a:ext cx="3718800" cy="369332"/>
            </a:xfrm>
            <a:prstGeom prst="rect">
              <a:avLst/>
            </a:prstGeom>
            <a:noFill/>
            <a:ln>
              <a:solidFill>
                <a:schemeClr val="tx1"/>
              </a:solidFill>
            </a:ln>
          </p:spPr>
          <p:txBody>
            <a:bodyPr wrap="square" rtlCol="0">
              <a:spAutoFit/>
            </a:bodyPr>
            <a:lstStyle/>
            <a:p>
              <a:pPr algn="ctr"/>
              <a:r>
                <a:rPr lang="en-US" sz="900" dirty="0"/>
                <a:t>Covariance = 6378845</a:t>
              </a:r>
            </a:p>
            <a:p>
              <a:pPr algn="ctr"/>
              <a:r>
                <a:rPr lang="en-US" sz="900" dirty="0" err="1"/>
                <a:t>Personscorr</a:t>
              </a:r>
              <a:r>
                <a:rPr lang="en-US" sz="900" dirty="0"/>
                <a:t> = 0.37</a:t>
              </a:r>
            </a:p>
          </p:txBody>
        </p:sp>
      </p:grpSp>
      <p:grpSp>
        <p:nvGrpSpPr>
          <p:cNvPr id="9" name="Group 8">
            <a:extLst>
              <a:ext uri="{FF2B5EF4-FFF2-40B4-BE49-F238E27FC236}">
                <a16:creationId xmlns:a16="http://schemas.microsoft.com/office/drawing/2014/main" id="{A54E0540-CB1B-1B4A-A33D-F7D7C36DDAF7}"/>
              </a:ext>
            </a:extLst>
          </p:cNvPr>
          <p:cNvGrpSpPr/>
          <p:nvPr/>
        </p:nvGrpSpPr>
        <p:grpSpPr>
          <a:xfrm>
            <a:off x="7069607" y="2128945"/>
            <a:ext cx="3718802" cy="3153830"/>
            <a:chOff x="7069607" y="2128945"/>
            <a:chExt cx="3718802" cy="3153830"/>
          </a:xfrm>
        </p:grpSpPr>
        <p:pic>
          <p:nvPicPr>
            <p:cNvPr id="7" name="Picture 6">
              <a:extLst>
                <a:ext uri="{FF2B5EF4-FFF2-40B4-BE49-F238E27FC236}">
                  <a16:creationId xmlns:a16="http://schemas.microsoft.com/office/drawing/2014/main" id="{AB2B0D65-E4D8-AE43-89A1-96CD9F9825B1}"/>
                </a:ext>
              </a:extLst>
            </p:cNvPr>
            <p:cNvPicPr>
              <a:picLocks noChangeAspect="1"/>
            </p:cNvPicPr>
            <p:nvPr/>
          </p:nvPicPr>
          <p:blipFill>
            <a:blip r:embed="rId3"/>
            <a:stretch>
              <a:fillRect/>
            </a:stretch>
          </p:blipFill>
          <p:spPr>
            <a:xfrm>
              <a:off x="7075745" y="2128945"/>
              <a:ext cx="3712664" cy="2784498"/>
            </a:xfrm>
            <a:prstGeom prst="rect">
              <a:avLst/>
            </a:prstGeom>
            <a:ln>
              <a:solidFill>
                <a:schemeClr val="tx1"/>
              </a:solidFill>
            </a:ln>
          </p:spPr>
        </p:pic>
        <p:sp>
          <p:nvSpPr>
            <p:cNvPr id="8" name="TextBox 7">
              <a:extLst>
                <a:ext uri="{FF2B5EF4-FFF2-40B4-BE49-F238E27FC236}">
                  <a16:creationId xmlns:a16="http://schemas.microsoft.com/office/drawing/2014/main" id="{4BADFF92-00DE-C541-9C13-94874D6BCA93}"/>
                </a:ext>
              </a:extLst>
            </p:cNvPr>
            <p:cNvSpPr txBox="1"/>
            <p:nvPr/>
          </p:nvSpPr>
          <p:spPr>
            <a:xfrm>
              <a:off x="7069607" y="4913443"/>
              <a:ext cx="3718800" cy="369332"/>
            </a:xfrm>
            <a:prstGeom prst="rect">
              <a:avLst/>
            </a:prstGeom>
            <a:noFill/>
            <a:ln>
              <a:solidFill>
                <a:schemeClr val="tx1"/>
              </a:solidFill>
            </a:ln>
          </p:spPr>
          <p:txBody>
            <a:bodyPr wrap="square" rtlCol="0">
              <a:spAutoFit/>
            </a:bodyPr>
            <a:lstStyle/>
            <a:p>
              <a:pPr algn="ctr"/>
              <a:r>
                <a:rPr lang="en-US" sz="900" dirty="0"/>
                <a:t>Covariance = 14361362</a:t>
              </a:r>
            </a:p>
            <a:p>
              <a:pPr algn="ctr"/>
              <a:r>
                <a:rPr lang="en-US" sz="900" dirty="0" err="1"/>
                <a:t>Personscorr</a:t>
              </a:r>
              <a:r>
                <a:rPr lang="en-US" sz="900" dirty="0"/>
                <a:t> = 0.65</a:t>
              </a:r>
            </a:p>
          </p:txBody>
        </p:sp>
      </p:grpSp>
      <p:sp>
        <p:nvSpPr>
          <p:cNvPr id="10" name="TextBox 9">
            <a:extLst>
              <a:ext uri="{FF2B5EF4-FFF2-40B4-BE49-F238E27FC236}">
                <a16:creationId xmlns:a16="http://schemas.microsoft.com/office/drawing/2014/main" id="{E6D7A409-9136-0F41-B9BA-4C76ABB01E92}"/>
              </a:ext>
            </a:extLst>
          </p:cNvPr>
          <p:cNvSpPr txBox="1"/>
          <p:nvPr/>
        </p:nvSpPr>
        <p:spPr>
          <a:xfrm>
            <a:off x="2414905" y="1574947"/>
            <a:ext cx="1682216" cy="369332"/>
          </a:xfrm>
          <a:prstGeom prst="rect">
            <a:avLst/>
          </a:prstGeom>
          <a:noFill/>
        </p:spPr>
        <p:txBody>
          <a:bodyPr wrap="square" rtlCol="0">
            <a:spAutoFit/>
          </a:bodyPr>
          <a:lstStyle/>
          <a:p>
            <a:r>
              <a:rPr lang="en-US" dirty="0"/>
              <a:t>Should I Attack?</a:t>
            </a:r>
          </a:p>
        </p:txBody>
      </p:sp>
      <p:sp>
        <p:nvSpPr>
          <p:cNvPr id="11" name="TextBox 10">
            <a:extLst>
              <a:ext uri="{FF2B5EF4-FFF2-40B4-BE49-F238E27FC236}">
                <a16:creationId xmlns:a16="http://schemas.microsoft.com/office/drawing/2014/main" id="{33CE509C-ABBE-5749-8B88-0222718CF509}"/>
              </a:ext>
            </a:extLst>
          </p:cNvPr>
          <p:cNvSpPr txBox="1"/>
          <p:nvPr/>
        </p:nvSpPr>
        <p:spPr>
          <a:xfrm>
            <a:off x="8094881" y="1574947"/>
            <a:ext cx="1844856" cy="369332"/>
          </a:xfrm>
          <a:prstGeom prst="rect">
            <a:avLst/>
          </a:prstGeom>
          <a:noFill/>
        </p:spPr>
        <p:txBody>
          <a:bodyPr wrap="square" rtlCol="0">
            <a:spAutoFit/>
          </a:bodyPr>
          <a:lstStyle/>
          <a:p>
            <a:r>
              <a:rPr lang="en-US" dirty="0"/>
              <a:t>Should I Defend?</a:t>
            </a:r>
          </a:p>
        </p:txBody>
      </p:sp>
      <p:cxnSp>
        <p:nvCxnSpPr>
          <p:cNvPr id="13" name="Straight Connector 12">
            <a:extLst>
              <a:ext uri="{FF2B5EF4-FFF2-40B4-BE49-F238E27FC236}">
                <a16:creationId xmlns:a16="http://schemas.microsoft.com/office/drawing/2014/main" id="{207DF75F-A0E3-B84F-ADB0-D2CAF1A7607F}"/>
              </a:ext>
            </a:extLst>
          </p:cNvPr>
          <p:cNvCxnSpPr/>
          <p:nvPr/>
        </p:nvCxnSpPr>
        <p:spPr>
          <a:xfrm>
            <a:off x="6096000" y="1850355"/>
            <a:ext cx="0" cy="39012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14DB81-B55C-9E47-8C62-823442E3E054}"/>
              </a:ext>
            </a:extLst>
          </p:cNvPr>
          <p:cNvSpPr txBox="1"/>
          <p:nvPr/>
        </p:nvSpPr>
        <p:spPr>
          <a:xfrm>
            <a:off x="5254892" y="1343458"/>
            <a:ext cx="1682216" cy="400110"/>
          </a:xfrm>
          <a:prstGeom prst="rect">
            <a:avLst/>
          </a:prstGeom>
          <a:noFill/>
        </p:spPr>
        <p:txBody>
          <a:bodyPr wrap="square" rtlCol="0">
            <a:spAutoFit/>
          </a:bodyPr>
          <a:lstStyle/>
          <a:p>
            <a:pPr algn="ctr"/>
            <a:r>
              <a:rPr lang="en-US" sz="2000" b="1" dirty="0"/>
              <a:t>OR</a:t>
            </a:r>
          </a:p>
        </p:txBody>
      </p:sp>
      <p:sp>
        <p:nvSpPr>
          <p:cNvPr id="15" name="TextBox 14">
            <a:extLst>
              <a:ext uri="{FF2B5EF4-FFF2-40B4-BE49-F238E27FC236}">
                <a16:creationId xmlns:a16="http://schemas.microsoft.com/office/drawing/2014/main" id="{CA9DADC9-703F-1F41-9A99-C5B56918E439}"/>
              </a:ext>
            </a:extLst>
          </p:cNvPr>
          <p:cNvSpPr txBox="1"/>
          <p:nvPr/>
        </p:nvSpPr>
        <p:spPr>
          <a:xfrm>
            <a:off x="4483591" y="5858433"/>
            <a:ext cx="3224818" cy="646331"/>
          </a:xfrm>
          <a:prstGeom prst="rect">
            <a:avLst/>
          </a:prstGeom>
          <a:noFill/>
        </p:spPr>
        <p:txBody>
          <a:bodyPr wrap="square" rtlCol="0">
            <a:spAutoFit/>
          </a:bodyPr>
          <a:lstStyle/>
          <a:p>
            <a:pPr algn="ctr"/>
            <a:r>
              <a:rPr lang="en-US" b="1" i="1" u="sng" dirty="0"/>
              <a:t>The more you defend the more you win </a:t>
            </a:r>
          </a:p>
        </p:txBody>
      </p:sp>
    </p:spTree>
    <p:extLst>
      <p:ext uri="{BB962C8B-B14F-4D97-AF65-F5344CB8AC3E}">
        <p14:creationId xmlns:p14="http://schemas.microsoft.com/office/powerpoint/2010/main" val="1650359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2474-79A0-4647-8076-09BF58D41148}"/>
              </a:ext>
            </a:extLst>
          </p:cNvPr>
          <p:cNvSpPr>
            <a:spLocks noGrp="1"/>
          </p:cNvSpPr>
          <p:nvPr>
            <p:ph type="title"/>
          </p:nvPr>
        </p:nvSpPr>
        <p:spPr>
          <a:xfrm>
            <a:off x="838200" y="0"/>
            <a:ext cx="10515600" cy="1325563"/>
          </a:xfrm>
        </p:spPr>
        <p:txBody>
          <a:bodyPr/>
          <a:lstStyle/>
          <a:p>
            <a:pPr algn="ctr"/>
            <a:r>
              <a:rPr lang="en-US" dirty="0"/>
              <a:t>What it takes to be in the top 1%</a:t>
            </a:r>
          </a:p>
        </p:txBody>
      </p:sp>
      <p:pic>
        <p:nvPicPr>
          <p:cNvPr id="4" name="Picture 3">
            <a:extLst>
              <a:ext uri="{FF2B5EF4-FFF2-40B4-BE49-F238E27FC236}">
                <a16:creationId xmlns:a16="http://schemas.microsoft.com/office/drawing/2014/main" id="{F76FE1D1-9F36-F148-B5A4-DF64C8E79DB3}"/>
              </a:ext>
            </a:extLst>
          </p:cNvPr>
          <p:cNvPicPr>
            <a:picLocks noChangeAspect="1"/>
          </p:cNvPicPr>
          <p:nvPr/>
        </p:nvPicPr>
        <p:blipFill>
          <a:blip r:embed="rId2"/>
          <a:stretch>
            <a:fillRect/>
          </a:stretch>
        </p:blipFill>
        <p:spPr>
          <a:xfrm>
            <a:off x="723608" y="1430931"/>
            <a:ext cx="3070492" cy="2302869"/>
          </a:xfrm>
          <a:prstGeom prst="rect">
            <a:avLst/>
          </a:prstGeom>
          <a:ln>
            <a:solidFill>
              <a:schemeClr val="tx1"/>
            </a:solidFill>
          </a:ln>
        </p:spPr>
      </p:pic>
      <p:sp>
        <p:nvSpPr>
          <p:cNvPr id="5" name="TextBox 4">
            <a:extLst>
              <a:ext uri="{FF2B5EF4-FFF2-40B4-BE49-F238E27FC236}">
                <a16:creationId xmlns:a16="http://schemas.microsoft.com/office/drawing/2014/main" id="{9D867B14-A7E5-2E45-98F2-B6B589863B0E}"/>
              </a:ext>
            </a:extLst>
          </p:cNvPr>
          <p:cNvSpPr txBox="1"/>
          <p:nvPr/>
        </p:nvSpPr>
        <p:spPr>
          <a:xfrm>
            <a:off x="654581" y="1376631"/>
            <a:ext cx="1006695" cy="230832"/>
          </a:xfrm>
          <a:prstGeom prst="rect">
            <a:avLst/>
          </a:prstGeom>
          <a:noFill/>
        </p:spPr>
        <p:txBody>
          <a:bodyPr wrap="square" rtlCol="0">
            <a:spAutoFit/>
          </a:bodyPr>
          <a:lstStyle/>
          <a:p>
            <a:r>
              <a:rPr lang="en-US" sz="900" b="1" dirty="0"/>
              <a:t>Mean = 10,545</a:t>
            </a:r>
          </a:p>
        </p:txBody>
      </p:sp>
      <p:pic>
        <p:nvPicPr>
          <p:cNvPr id="6" name="Picture 5">
            <a:extLst>
              <a:ext uri="{FF2B5EF4-FFF2-40B4-BE49-F238E27FC236}">
                <a16:creationId xmlns:a16="http://schemas.microsoft.com/office/drawing/2014/main" id="{7AD69FE4-08B4-0F49-99CA-4DEDE78FFC25}"/>
              </a:ext>
            </a:extLst>
          </p:cNvPr>
          <p:cNvPicPr>
            <a:picLocks noChangeAspect="1"/>
          </p:cNvPicPr>
          <p:nvPr/>
        </p:nvPicPr>
        <p:blipFill>
          <a:blip r:embed="rId3"/>
          <a:stretch>
            <a:fillRect/>
          </a:stretch>
        </p:blipFill>
        <p:spPr>
          <a:xfrm>
            <a:off x="4560754" y="1430931"/>
            <a:ext cx="3070492" cy="2302869"/>
          </a:xfrm>
          <a:prstGeom prst="rect">
            <a:avLst/>
          </a:prstGeom>
          <a:ln>
            <a:solidFill>
              <a:schemeClr val="tx1"/>
            </a:solidFill>
          </a:ln>
        </p:spPr>
      </p:pic>
      <p:sp>
        <p:nvSpPr>
          <p:cNvPr id="7" name="TextBox 6">
            <a:extLst>
              <a:ext uri="{FF2B5EF4-FFF2-40B4-BE49-F238E27FC236}">
                <a16:creationId xmlns:a16="http://schemas.microsoft.com/office/drawing/2014/main" id="{D6F0497D-606F-294D-838F-86E93E5F4F2F}"/>
              </a:ext>
            </a:extLst>
          </p:cNvPr>
          <p:cNvSpPr txBox="1"/>
          <p:nvPr/>
        </p:nvSpPr>
        <p:spPr>
          <a:xfrm>
            <a:off x="4503844" y="1391565"/>
            <a:ext cx="1006694" cy="230832"/>
          </a:xfrm>
          <a:prstGeom prst="rect">
            <a:avLst/>
          </a:prstGeom>
          <a:noFill/>
        </p:spPr>
        <p:txBody>
          <a:bodyPr wrap="square" rtlCol="0">
            <a:spAutoFit/>
          </a:bodyPr>
          <a:lstStyle/>
          <a:p>
            <a:r>
              <a:rPr lang="en-US" sz="900" b="1" dirty="0"/>
              <a:t>Mean = 29,131</a:t>
            </a:r>
          </a:p>
        </p:txBody>
      </p:sp>
      <p:pic>
        <p:nvPicPr>
          <p:cNvPr id="8" name="Picture 7">
            <a:extLst>
              <a:ext uri="{FF2B5EF4-FFF2-40B4-BE49-F238E27FC236}">
                <a16:creationId xmlns:a16="http://schemas.microsoft.com/office/drawing/2014/main" id="{88767C86-72DB-CC47-B43F-D47223E728A6}"/>
              </a:ext>
            </a:extLst>
          </p:cNvPr>
          <p:cNvPicPr>
            <a:picLocks noChangeAspect="1"/>
          </p:cNvPicPr>
          <p:nvPr/>
        </p:nvPicPr>
        <p:blipFill>
          <a:blip r:embed="rId4"/>
          <a:stretch>
            <a:fillRect/>
          </a:stretch>
        </p:blipFill>
        <p:spPr>
          <a:xfrm>
            <a:off x="8397900" y="1404173"/>
            <a:ext cx="3070492" cy="2356384"/>
          </a:xfrm>
          <a:prstGeom prst="rect">
            <a:avLst/>
          </a:prstGeom>
          <a:ln>
            <a:solidFill>
              <a:schemeClr val="tx1"/>
            </a:solidFill>
          </a:ln>
        </p:spPr>
      </p:pic>
      <p:sp>
        <p:nvSpPr>
          <p:cNvPr id="9" name="TextBox 8">
            <a:extLst>
              <a:ext uri="{FF2B5EF4-FFF2-40B4-BE49-F238E27FC236}">
                <a16:creationId xmlns:a16="http://schemas.microsoft.com/office/drawing/2014/main" id="{7F340F8C-047E-A249-90E7-CDB648592207}"/>
              </a:ext>
            </a:extLst>
          </p:cNvPr>
          <p:cNvSpPr txBox="1"/>
          <p:nvPr/>
        </p:nvSpPr>
        <p:spPr>
          <a:xfrm>
            <a:off x="8347003" y="1376631"/>
            <a:ext cx="1006694" cy="230832"/>
          </a:xfrm>
          <a:prstGeom prst="rect">
            <a:avLst/>
          </a:prstGeom>
          <a:noFill/>
        </p:spPr>
        <p:txBody>
          <a:bodyPr wrap="square" rtlCol="0">
            <a:spAutoFit/>
          </a:bodyPr>
          <a:lstStyle/>
          <a:p>
            <a:r>
              <a:rPr lang="en-US" sz="900" b="1" dirty="0"/>
              <a:t>Mean = 20,436</a:t>
            </a:r>
          </a:p>
        </p:txBody>
      </p:sp>
      <p:pic>
        <p:nvPicPr>
          <p:cNvPr id="10" name="Picture 9">
            <a:extLst>
              <a:ext uri="{FF2B5EF4-FFF2-40B4-BE49-F238E27FC236}">
                <a16:creationId xmlns:a16="http://schemas.microsoft.com/office/drawing/2014/main" id="{227CABB0-8647-0242-B994-9D3AC658023F}"/>
              </a:ext>
            </a:extLst>
          </p:cNvPr>
          <p:cNvPicPr>
            <a:picLocks noChangeAspect="1"/>
          </p:cNvPicPr>
          <p:nvPr/>
        </p:nvPicPr>
        <p:blipFill>
          <a:blip r:embed="rId5"/>
          <a:stretch>
            <a:fillRect/>
          </a:stretch>
        </p:blipFill>
        <p:spPr>
          <a:xfrm>
            <a:off x="723608" y="4008720"/>
            <a:ext cx="3070492" cy="2356384"/>
          </a:xfrm>
          <a:prstGeom prst="rect">
            <a:avLst/>
          </a:prstGeom>
          <a:ln>
            <a:solidFill>
              <a:schemeClr val="tx1"/>
            </a:solidFill>
          </a:ln>
        </p:spPr>
      </p:pic>
      <p:pic>
        <p:nvPicPr>
          <p:cNvPr id="11" name="Picture 10">
            <a:extLst>
              <a:ext uri="{FF2B5EF4-FFF2-40B4-BE49-F238E27FC236}">
                <a16:creationId xmlns:a16="http://schemas.microsoft.com/office/drawing/2014/main" id="{B92828F4-97FB-644B-91B6-5E0C35BD1615}"/>
              </a:ext>
            </a:extLst>
          </p:cNvPr>
          <p:cNvPicPr>
            <a:picLocks noChangeAspect="1"/>
          </p:cNvPicPr>
          <p:nvPr/>
        </p:nvPicPr>
        <p:blipFill>
          <a:blip r:embed="rId6"/>
          <a:stretch>
            <a:fillRect/>
          </a:stretch>
        </p:blipFill>
        <p:spPr>
          <a:xfrm>
            <a:off x="4560754" y="4008720"/>
            <a:ext cx="3070492" cy="2360109"/>
          </a:xfrm>
          <a:prstGeom prst="rect">
            <a:avLst/>
          </a:prstGeom>
          <a:ln>
            <a:solidFill>
              <a:schemeClr val="tx1"/>
            </a:solidFill>
          </a:ln>
        </p:spPr>
      </p:pic>
      <p:pic>
        <p:nvPicPr>
          <p:cNvPr id="12" name="Picture 11">
            <a:extLst>
              <a:ext uri="{FF2B5EF4-FFF2-40B4-BE49-F238E27FC236}">
                <a16:creationId xmlns:a16="http://schemas.microsoft.com/office/drawing/2014/main" id="{F18AAB62-D180-0A48-829A-F5C9AC2E532E}"/>
              </a:ext>
            </a:extLst>
          </p:cNvPr>
          <p:cNvPicPr>
            <a:picLocks noChangeAspect="1"/>
          </p:cNvPicPr>
          <p:nvPr/>
        </p:nvPicPr>
        <p:blipFill>
          <a:blip r:embed="rId7"/>
          <a:stretch>
            <a:fillRect/>
          </a:stretch>
        </p:blipFill>
        <p:spPr>
          <a:xfrm>
            <a:off x="8397900" y="4008720"/>
            <a:ext cx="3070491" cy="2356384"/>
          </a:xfrm>
          <a:prstGeom prst="rect">
            <a:avLst/>
          </a:prstGeom>
          <a:ln>
            <a:solidFill>
              <a:schemeClr val="tx1"/>
            </a:solidFill>
          </a:ln>
        </p:spPr>
      </p:pic>
      <p:sp>
        <p:nvSpPr>
          <p:cNvPr id="13" name="TextBox 12">
            <a:extLst>
              <a:ext uri="{FF2B5EF4-FFF2-40B4-BE49-F238E27FC236}">
                <a16:creationId xmlns:a16="http://schemas.microsoft.com/office/drawing/2014/main" id="{781283EE-6E61-AB4C-82EA-C5FA27511732}"/>
              </a:ext>
            </a:extLst>
          </p:cNvPr>
          <p:cNvSpPr txBox="1"/>
          <p:nvPr/>
        </p:nvSpPr>
        <p:spPr>
          <a:xfrm>
            <a:off x="8347003" y="3968688"/>
            <a:ext cx="950560" cy="230832"/>
          </a:xfrm>
          <a:prstGeom prst="rect">
            <a:avLst/>
          </a:prstGeom>
          <a:noFill/>
        </p:spPr>
        <p:txBody>
          <a:bodyPr wrap="square" rtlCol="0">
            <a:spAutoFit/>
          </a:bodyPr>
          <a:lstStyle/>
          <a:p>
            <a:r>
              <a:rPr lang="en-US" sz="900" b="1" dirty="0"/>
              <a:t>Mean = 60,830</a:t>
            </a:r>
          </a:p>
        </p:txBody>
      </p:sp>
      <p:sp>
        <p:nvSpPr>
          <p:cNvPr id="14" name="TextBox 13">
            <a:extLst>
              <a:ext uri="{FF2B5EF4-FFF2-40B4-BE49-F238E27FC236}">
                <a16:creationId xmlns:a16="http://schemas.microsoft.com/office/drawing/2014/main" id="{84FC8D85-8B4E-8E43-BA70-C748443AECB6}"/>
              </a:ext>
            </a:extLst>
          </p:cNvPr>
          <p:cNvSpPr txBox="1"/>
          <p:nvPr/>
        </p:nvSpPr>
        <p:spPr>
          <a:xfrm>
            <a:off x="661561" y="3968688"/>
            <a:ext cx="999715" cy="230832"/>
          </a:xfrm>
          <a:prstGeom prst="rect">
            <a:avLst/>
          </a:prstGeom>
          <a:noFill/>
        </p:spPr>
        <p:txBody>
          <a:bodyPr wrap="square" rtlCol="0">
            <a:spAutoFit/>
          </a:bodyPr>
          <a:lstStyle/>
          <a:p>
            <a:r>
              <a:rPr lang="en-US" sz="900" b="1" dirty="0"/>
              <a:t>Mean = 10,419</a:t>
            </a:r>
          </a:p>
        </p:txBody>
      </p:sp>
      <p:sp>
        <p:nvSpPr>
          <p:cNvPr id="15" name="TextBox 14">
            <a:extLst>
              <a:ext uri="{FF2B5EF4-FFF2-40B4-BE49-F238E27FC236}">
                <a16:creationId xmlns:a16="http://schemas.microsoft.com/office/drawing/2014/main" id="{6B8ED8E7-AD2A-EE4E-A6A8-527D38D551EA}"/>
              </a:ext>
            </a:extLst>
          </p:cNvPr>
          <p:cNvSpPr txBox="1"/>
          <p:nvPr/>
        </p:nvSpPr>
        <p:spPr>
          <a:xfrm>
            <a:off x="4529730" y="3968688"/>
            <a:ext cx="882216" cy="230832"/>
          </a:xfrm>
          <a:prstGeom prst="rect">
            <a:avLst/>
          </a:prstGeom>
          <a:noFill/>
        </p:spPr>
        <p:txBody>
          <a:bodyPr wrap="square" rtlCol="0">
            <a:spAutoFit/>
          </a:bodyPr>
          <a:lstStyle/>
          <a:p>
            <a:r>
              <a:rPr lang="en-US" sz="900" b="1" dirty="0"/>
              <a:t>Mean = 4,714</a:t>
            </a:r>
          </a:p>
        </p:txBody>
      </p:sp>
    </p:spTree>
    <p:extLst>
      <p:ext uri="{BB962C8B-B14F-4D97-AF65-F5344CB8AC3E}">
        <p14:creationId xmlns:p14="http://schemas.microsoft.com/office/powerpoint/2010/main" val="3785152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TotalTime>
  <Words>504</Words>
  <Application>Microsoft Macintosh PowerPoint</Application>
  <PresentationFormat>Widescreen</PresentationFormat>
  <Paragraphs>96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Rocket League Scrapy  Project</vt:lpstr>
      <vt:lpstr>What Is Rocket League?</vt:lpstr>
      <vt:lpstr>What is being scraped?</vt:lpstr>
      <vt:lpstr>Format of Data After Scraping Process</vt:lpstr>
      <vt:lpstr>Aim of the Project </vt:lpstr>
      <vt:lpstr>Plotting Variables vs. Players Rank</vt:lpstr>
      <vt:lpstr>Exploring the relationship Between Goals Scored and Shots</vt:lpstr>
      <vt:lpstr>What about Winning – Increasing the Number of Wins?</vt:lpstr>
      <vt:lpstr>What it takes to be in the top 1%</vt:lpstr>
      <vt:lpstr>Conclusion</vt:lpstr>
      <vt:lpstr>Is this on GitHub?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Rocket League Scrapy  Project</dc:title>
  <dc:creator>F. Abdel-Magied</dc:creator>
  <cp:lastModifiedBy>F. Abdel-Magied</cp:lastModifiedBy>
  <cp:revision>49</cp:revision>
  <dcterms:created xsi:type="dcterms:W3CDTF">2020-11-30T13:50:01Z</dcterms:created>
  <dcterms:modified xsi:type="dcterms:W3CDTF">2020-12-01T18:46:12Z</dcterms:modified>
</cp:coreProperties>
</file>